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Lst>
  <p:sldSz cy="5143500" cx="9144000"/>
  <p:notesSz cx="5143500" cy="9144000"/>
  <p:embeddedFontLst>
    <p:embeddedFont>
      <p:font typeface="Hind SemiBold"/>
      <p:regular r:id="rId33"/>
      <p:bold r:id="rId34"/>
    </p:embeddedFont>
    <p:embeddedFont>
      <p:font typeface="Hind"/>
      <p:bold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6" roundtripDataSignature="AMtx7mg6I7eJ0eeN7lsFj2xsP8ieKE6DH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font" Target="fonts/HindSemiBold-regular.fntdata"/><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font" Target="fonts/Hind-bold.fntdata"/><Relationship Id="rId12" Type="http://schemas.openxmlformats.org/officeDocument/2006/relationships/slide" Target="slides/slide8.xml"/><Relationship Id="rId34" Type="http://schemas.openxmlformats.org/officeDocument/2006/relationships/font" Target="fonts/HindSemiBold-bold.fntdata"/><Relationship Id="rId15" Type="http://schemas.openxmlformats.org/officeDocument/2006/relationships/slide" Target="slides/slide11.xml"/><Relationship Id="rId14" Type="http://schemas.openxmlformats.org/officeDocument/2006/relationships/slide" Target="slides/slide10.xml"/><Relationship Id="rId36" Type="http://customschemas.google.com/relationships/presentationmetadata" Target="meta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 name="Shape 12"/>
        <p:cNvGrpSpPr/>
        <p:nvPr/>
      </p:nvGrpSpPr>
      <p:grpSpPr>
        <a:xfrm>
          <a:off x="0" y="0"/>
          <a:ext cx="0" cy="0"/>
          <a:chOff x="0" y="0"/>
          <a:chExt cx="0" cy="0"/>
        </a:xfrm>
      </p:grpSpPr>
      <p:sp>
        <p:nvSpPr>
          <p:cNvPr id="13" name="Google Shape;13;g3f5876c6514_64_1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4" name="Google Shape;14;g3f5876c6514_64_16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 name="Google Shape;15;g3f5876c6514_64_16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3f5876c6514_64_1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3f5876c6514_64_17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 name="Google Shape;132;g3f5876c6514_64_17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PALANTIR — 60 segundos, no más</a:t>
            </a:r>
            <a:br>
              <a:rPr lang="en-US"/>
            </a:br>
            <a:br>
              <a:rPr lang="en-US"/>
            </a:br>
            <a:r>
              <a:rPr lang="en-US"/>
              <a:t>Tres cosas y seguís:</a:t>
            </a:r>
            <a:br>
              <a:rPr lang="en-US"/>
            </a:br>
            <a:r>
              <a:rPr lang="en-US"/>
              <a:t>1. Ontología: modela el mundo, no indexa documentos</a:t>
            </a:r>
            <a:br>
              <a:rPr lang="en-US"/>
            </a:br>
            <a:r>
              <a:rPr lang="en-US"/>
              <a:t>2. Linaje: traza el output hasta el origen</a:t>
            </a:r>
            <a:br>
              <a:rPr lang="en-US"/>
            </a:br>
            <a:r>
              <a:rPr lang="en-US"/>
              <a:t>3. Evals: capa determinística que verifica al LLM antes de que avance</a:t>
            </a:r>
            <a:br>
              <a:rPr lang="en-US"/>
            </a:br>
            <a:br>
              <a:rPr lang="en-US"/>
            </a:br>
            <a:r>
              <a:rPr lang="en-US"/>
              <a:t>La frase útil: el LLM aporta razonamiento, no autoridad.</a:t>
            </a:r>
            <a:br>
              <a:rPr lang="en-US"/>
            </a:br>
            <a:br>
              <a:rPr lang="en-US"/>
            </a:br>
            <a:r>
              <a:rPr lang="en-US"/>
              <a:t>NO LO VENDAS. Es caro, es services-led, semanas o meses de implementación. Eso importa después, cuando llegue la escalera y digás que no todos necesitan esto.</a:t>
            </a:r>
            <a:endParaRPr/>
          </a:p>
        </p:txBody>
      </p:sp>
      <p:sp>
        <p:nvSpPr>
          <p:cNvPr id="138" name="Google Shape;138;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 name="Google Shape;15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HEBBIA — 60 segundos</a:t>
            </a:r>
            <a:br>
              <a:rPr lang="en-US"/>
            </a:br>
            <a:br>
              <a:rPr lang="en-US"/>
            </a:br>
            <a:r>
              <a:rPr lang="en-US"/>
              <a:t>Grilla de pasos, cada celda con cita al origen. Compliance puede demostrar diligencia.</a:t>
            </a:r>
            <a:br>
              <a:rPr lang="en-US"/>
            </a:br>
            <a:br>
              <a:rPr lang="en-US"/>
            </a:br>
            <a:r>
              <a:rPr lang="en-US"/>
              <a:t>El contraste con Palantir es lo que importa:</a:t>
            </a:r>
            <a:br>
              <a:rPr lang="en-US"/>
            </a:br>
            <a:r>
              <a:rPr lang="en-US"/>
              <a:t>· Palantir traza hacia atrás, después de producir</a:t>
            </a:r>
            <a:br>
              <a:rPr lang="en-US"/>
            </a:br>
            <a:r>
              <a:rPr lang="en-US"/>
              <a:t>· Hebbia muestra hacia adelante, antes de concluir</a:t>
            </a:r>
            <a:br>
              <a:rPr lang="en-US"/>
            </a:br>
            <a:br>
              <a:rPr lang="en-US"/>
            </a:br>
            <a:r>
              <a:rPr lang="en-US"/>
              <a:t>Dos caras del mismo problema.</a:t>
            </a:r>
            <a:br>
              <a:rPr lang="en-US"/>
            </a:br>
            <a:br>
              <a:rPr lang="en-US"/>
            </a:br>
            <a:r>
              <a:rPr lang="en-US"/>
              <a:t>→ Y ahora el hallazgo.</a:t>
            </a:r>
            <a:endParaRPr/>
          </a:p>
        </p:txBody>
      </p:sp>
      <p:sp>
        <p:nvSpPr>
          <p:cNvPr id="155" name="Google Shape;155;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p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EL HALLAZGO — el centro del movimiento</a:t>
            </a:r>
            <a:br>
              <a:rPr lang="en-US"/>
            </a:br>
            <a:br>
              <a:rPr lang="en-US"/>
            </a:br>
            <a:r>
              <a:rPr lang="en-US"/>
              <a:t>Este es el momento más importante del field survey. Bajá la velocidad.</a:t>
            </a:r>
            <a:br>
              <a:rPr lang="en-US"/>
            </a:br>
            <a:br>
              <a:rPr lang="en-US"/>
            </a:br>
            <a:r>
              <a:rPr lang="en-US"/>
              <a:t>Lo que está bien servido: trazabilidad, verificación de outputs, gobernanza. Hay varios jugadores fuertes en cada uno.</a:t>
            </a:r>
            <a:br>
              <a:rPr lang="en-US"/>
            </a:br>
            <a:br>
              <a:rPr lang="en-US"/>
            </a:br>
            <a:r>
              <a:rPr lang="en-US"/>
              <a:t>Lo que casi nadie tiene: la capacidad de saber cuándo NO hay suficiente significado para actuar con seguridad, y detenerse.</a:t>
            </a:r>
            <a:br>
              <a:rPr lang="en-US"/>
            </a:br>
            <a:br>
              <a:rPr lang="en-US"/>
            </a:br>
            <a:r>
              <a:rPr lang="en-US"/>
              <a:t>Por qué esto es fuerte: es una brecha, no una venta. No estoy vendiendo la solución. Estoy diciendo que nadie la tiene.</a:t>
            </a:r>
            <a:br>
              <a:rPr lang="en-US"/>
            </a:br>
            <a:br>
              <a:rPr lang="en-US"/>
            </a:br>
            <a:r>
              <a:rPr lang="en-US"/>
              <a:t>Y es el mismo problema humano de toda la charla, en versión máquina: ningún sistema sabe distinguir un hueco que es decisión de un hueco que es accidente.</a:t>
            </a:r>
            <a:endParaRPr/>
          </a:p>
        </p:txBody>
      </p:sp>
      <p:sp>
        <p:nvSpPr>
          <p:cNvPr id="168" name="Google Shape;168;p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EL CONTRAPUNTO ARTESANAL — 90 seg</a:t>
            </a:r>
            <a:br>
              <a:rPr lang="en-US"/>
            </a:br>
            <a:br>
              <a:rPr lang="en-US"/>
            </a:br>
            <a:r>
              <a:rPr lang="en-US"/>
              <a:t>El puente: los líderes no lo han resuelto a escala. Pero hay una versión artesanal que funciona.</a:t>
            </a:r>
            <a:br>
              <a:rPr lang="en-US"/>
            </a:br>
            <a:br>
              <a:rPr lang="en-US"/>
            </a:br>
            <a:r>
              <a:rPr lang="en-US"/>
              <a:t>En Siftia desarrollamos con IA. La IA funciona exactamente tan bien como el spec que le das.</a:t>
            </a:r>
            <a:br>
              <a:rPr lang="en-US"/>
            </a:br>
            <a:br>
              <a:rPr lang="en-US"/>
            </a:br>
            <a:r>
              <a:rPr lang="en-US"/>
              <a:t>Herramientas como OpenSpec formalizan esto: el spec como artefacto revisable y auditable antes de que la IA actúe.</a:t>
            </a:r>
            <a:br>
              <a:rPr lang="en-US"/>
            </a:br>
            <a:br>
              <a:rPr lang="en-US"/>
            </a:br>
            <a:r>
              <a:rPr lang="en-US"/>
              <a:t>El remate que conecta con el hallazgo: eso es declarar el mínimo necesario para operar y fallar explícito cuando no está. Es la misma brecha, resuelta a mano, a escala de un equipo.</a:t>
            </a:r>
            <a:br>
              <a:rPr lang="en-US"/>
            </a:br>
            <a:br>
              <a:rPr lang="en-US"/>
            </a:br>
            <a:r>
              <a:rPr lang="en-US"/>
              <a:t>CUIDADO: parte de esta sala te escuchó en el CIT en marzo. NO repitás la línea de Theodore Hope ni "la herramienta cambió, el problema no". Acá es evidencia, no cierre poético.</a:t>
            </a:r>
            <a:br>
              <a:rPr lang="en-US"/>
            </a:br>
            <a:br>
              <a:rPr lang="en-US"/>
            </a:br>
            <a:r>
              <a:rPr lang="en-US"/>
              <a:t>Esto lo florecés en el panel, no acá.</a:t>
            </a:r>
            <a:endParaRPr/>
          </a:p>
        </p:txBody>
      </p:sp>
      <p:sp>
        <p:nvSpPr>
          <p:cNvPr id="180" name="Google Shape;180;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3f5876c6514_64_1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3f5876c6514_64_17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 name="Google Shape;196;g3f5876c6514_64_17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1" name="Google Shape;201;p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EL PELDAÑO GRATIS — el ejercicio del lunes</a:t>
            </a:r>
            <a:br>
              <a:rPr lang="en-US"/>
            </a:br>
            <a:br>
              <a:rPr lang="en-US"/>
            </a:br>
            <a:r>
              <a:rPr lang="en-US"/>
              <a:t>Este es el que se llevan. Es concreto y no cuesta nada.</a:t>
            </a:r>
            <a:br>
              <a:rPr lang="en-US"/>
            </a:br>
            <a:br>
              <a:rPr lang="en-US"/>
            </a:br>
            <a:r>
              <a:rPr lang="en-US"/>
              <a:t>Escogé una entidad: cliente, paciente, póliza. Pedile a tres departamentos por separado que la definan y que te muestren en qué campo vive. Poné las respuestas lado a lado.</a:t>
            </a:r>
            <a:br>
              <a:rPr lang="en-US"/>
            </a:br>
            <a:br>
              <a:rPr lang="en-US"/>
            </a:br>
            <a:r>
              <a:rPr lang="en-US"/>
              <a:t>Munición si necesitás autoridad: el caso real del cliente con seis definiciones. Mercadeo dice segmento. Ventas dice prospecto calificado. Postventa dice propietario del vehículo. Finanzas dice quien firma el contrato. Ninguno está mal. Ninguno coincide.</a:t>
            </a:r>
            <a:br>
              <a:rPr lang="en-US"/>
            </a:br>
            <a:br>
              <a:rPr lang="en-US"/>
            </a:br>
            <a:r>
              <a:rPr lang="en-US"/>
              <a:t>Remate: van a divergir. Esa divergencia, encontrada escuchando, sin herramientas y sin presupuesto, es tu brecha semántica.</a:t>
            </a:r>
            <a:br>
              <a:rPr lang="en-US"/>
            </a:br>
            <a:br>
              <a:rPr lang="en-US"/>
            </a:br>
            <a:r>
              <a:rPr lang="en-US"/>
              <a:t>(Esto es MSA hacia adentro. NO lo nombrés.)</a:t>
            </a:r>
            <a:endParaRPr/>
          </a:p>
        </p:txBody>
      </p:sp>
      <p:sp>
        <p:nvSpPr>
          <p:cNvPr id="202" name="Google Shape;202;p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3" name="Google Shape;223;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LOS NIVELES — rápido</a:t>
            </a:r>
            <a:br>
              <a:rPr lang="en-US"/>
            </a:br>
            <a:br>
              <a:rPr lang="en-US"/>
            </a:br>
            <a:r>
              <a:rPr lang="en-US"/>
              <a:t>Cada nivel con una cara real de lo que ya mostraste.</a:t>
            </a:r>
            <a:br>
              <a:rPr lang="en-US"/>
            </a:br>
            <a:br>
              <a:rPr lang="en-US"/>
            </a:br>
            <a:r>
              <a:rPr lang="en-US"/>
              <a:t>Nivel 1 es donde ConectaCR está tratando de pararse. Y es donde el banco con el que trabajo decidió empezar: nombraron el problema, asignaron responsable, crearon proceso de arbitraje, escribieron guías semánticas. Sin plataforma.</a:t>
            </a:r>
            <a:br>
              <a:rPr lang="en-US"/>
            </a:br>
            <a:br>
              <a:rPr lang="en-US"/>
            </a:br>
            <a:r>
              <a:rPr lang="en-US"/>
              <a:t>Nivel 4: en Siftia lo estamos construyendo con la UNED y el fondo de la promotora. Un validador de datos de salud.</a:t>
            </a:r>
            <a:br>
              <a:rPr lang="en-US"/>
            </a:br>
            <a:br>
              <a:rPr lang="en-US"/>
            </a:br>
            <a:r>
              <a:rPr lang="en-US"/>
              <a:t>El cuidado: el orden es de dependencia, no de aspiración. No podés validar significado que no definiste.</a:t>
            </a:r>
            <a:endParaRPr/>
          </a:p>
        </p:txBody>
      </p:sp>
      <p:sp>
        <p:nvSpPr>
          <p:cNvPr id="224" name="Google Shape;224;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0" name="Google Shape;250;p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LA REGLA DE DECISIÓN — el centro del movimiento</a:t>
            </a:r>
            <a:br>
              <a:rPr lang="en-US"/>
            </a:br>
            <a:br>
              <a:rPr lang="en-US"/>
            </a:br>
            <a:r>
              <a:rPr lang="en-US"/>
              <a:t>Esto es lo que libera a la sala.</a:t>
            </a:r>
            <a:br>
              <a:rPr lang="en-US"/>
            </a:br>
            <a:br>
              <a:rPr lang="en-US"/>
            </a:br>
            <a:r>
              <a:rPr lang="en-US"/>
              <a:t>No todos tienen que subir hasta arriba. La pregunta no es cuál plataforma. Es dónde estás parado y cuál es el siguiente peldaño.</a:t>
            </a:r>
            <a:br>
              <a:rPr lang="en-US"/>
            </a:br>
            <a:br>
              <a:rPr lang="en-US"/>
            </a:br>
            <a:r>
              <a:rPr lang="en-US"/>
              <a:t>Los extremos hacen el punto solos: salud no tolera un error semántico. Un dashboard de mercadeo sí.</a:t>
            </a:r>
            <a:br>
              <a:rPr lang="en-US"/>
            </a:br>
            <a:br>
              <a:rPr lang="en-US"/>
            </a:br>
            <a:r>
              <a:rPr lang="en-US"/>
              <a:t>→ Transición: "Y para mostrarles cómo se ve subir hasta arriba, les traigo el caso donde no queda opción."</a:t>
            </a:r>
            <a:endParaRPr/>
          </a:p>
        </p:txBody>
      </p:sp>
      <p:sp>
        <p:nvSpPr>
          <p:cNvPr id="251" name="Google Shape;251;p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3f5876c6514_64_1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3f5876c6514_64_18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3" name="Google Shape;263;g3f5876c6514_64_18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 name="Shape 18"/>
        <p:cNvGrpSpPr/>
        <p:nvPr/>
      </p:nvGrpSpPr>
      <p:grpSpPr>
        <a:xfrm>
          <a:off x="0" y="0"/>
          <a:ext cx="0" cy="0"/>
          <a:chOff x="0" y="0"/>
          <a:chExt cx="0" cy="0"/>
        </a:xfrm>
      </p:grpSpPr>
      <p:sp>
        <p:nvSpPr>
          <p:cNvPr id="19" name="Google Shape;1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 name="Google Shape;20;p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APERTURA — el marco devuelto</a:t>
            </a:r>
            <a:br>
              <a:rPr lang="en-US"/>
            </a:br>
            <a:br>
              <a:rPr lang="en-US"/>
            </a:br>
            <a:r>
              <a:rPr lang="en-US"/>
              <a:t>Sé honesto en voz alta: los agentes no son mi tema, no soy experto en eso.</a:t>
            </a:r>
            <a:br>
              <a:rPr lang="en-US"/>
            </a:br>
            <a:br>
              <a:rPr lang="en-US"/>
            </a:br>
            <a:r>
              <a:rPr lang="en-US"/>
              <a:t>Son la razón por la que esto se volvió urgente.</a:t>
            </a:r>
            <a:br>
              <a:rPr lang="en-US"/>
            </a:br>
            <a:br>
              <a:rPr lang="en-US"/>
            </a:br>
            <a:r>
              <a:rPr lang="en-US"/>
              <a:t>El contraste es todo lo que necesitás: dashboard reporta, agente actúa. El error se ejecuta y se propaga.</a:t>
            </a:r>
            <a:br>
              <a:rPr lang="en-US"/>
            </a:br>
            <a:br>
              <a:rPr lang="en-US"/>
            </a:br>
            <a:r>
              <a:rPr lang="en-US"/>
              <a:t>Y camino hacia lo único sin lo que un agente no puede actuar: un acuerdo gobernado sobre qué significan los datos.</a:t>
            </a:r>
            <a:br>
              <a:rPr lang="en-US"/>
            </a:br>
            <a:br>
              <a:rPr lang="en-US"/>
            </a:br>
            <a:r>
              <a:rPr lang="en-US"/>
              <a:t>→ Transición: "Y ahí es donde John y yo, sin habernos puesto de acuerdo, llegamos al mismo lugar."</a:t>
            </a:r>
            <a:endParaRPr/>
          </a:p>
        </p:txBody>
      </p:sp>
      <p:sp>
        <p:nvSpPr>
          <p:cNvPr id="21" name="Google Shape;21;p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8" name="Google Shape;268;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EL BACKSTORY — dificultad honesta</a:t>
            </a:r>
            <a:br>
              <a:rPr lang="en-US"/>
            </a:br>
            <a:br>
              <a:rPr lang="en-US"/>
            </a:br>
            <a:r>
              <a:rPr lang="en-US"/>
              <a:t>Decílo como es: un decreto de hace tres años, guías publicadas en 2024, el Comité donde participo. Progreso real.</a:t>
            </a:r>
            <a:br>
              <a:rPr lang="en-US"/>
            </a:br>
            <a:br>
              <a:rPr lang="en-US"/>
            </a:br>
            <a:r>
              <a:rPr lang="en-US"/>
              <a:t>Y lo más honesto que puedo decirles es que la parte más difícil sigue abierta. No por falta de voluntad ni de tecnología. Porque nunca fue un problema técnico.</a:t>
            </a:r>
            <a:br>
              <a:rPr lang="en-US"/>
            </a:br>
            <a:br>
              <a:rPr lang="en-US"/>
            </a:br>
            <a:r>
              <a:rPr lang="en-US"/>
              <a:t>LA CITA DE ALEJANDRO ES EL RESPALDO. Él te lo dijo sin haber leído tu charla. Eso es corroboración, no adorno.</a:t>
            </a:r>
            <a:br>
              <a:rPr lang="en-US"/>
            </a:br>
            <a:br>
              <a:rPr lang="en-US"/>
            </a:br>
            <a:r>
              <a:rPr lang="en-US"/>
              <a:t>REGISTRO: la dificultad está en el problema. Nunca en las personas.</a:t>
            </a:r>
            <a:br>
              <a:rPr lang="en-US"/>
            </a:br>
            <a:br>
              <a:rPr lang="en-US"/>
            </a:br>
            <a:r>
              <a:rPr lang="en-US"/>
              <a:t>→ "La semana pasada le pregunté algo a Alejandro y su respuesta demuestra el problema entero."</a:t>
            </a:r>
            <a:endParaRPr/>
          </a:p>
        </p:txBody>
      </p:sp>
      <p:sp>
        <p:nvSpPr>
          <p:cNvPr id="269" name="Google Shape;269;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6" name="Google Shape;286;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GOLPE 1 — los dos tienen razón</a:t>
            </a:r>
            <a:br>
              <a:rPr lang="en-US"/>
            </a:br>
            <a:br>
              <a:rPr lang="en-US"/>
            </a:br>
            <a:r>
              <a:rPr lang="en-US"/>
              <a:t>Una frase por lado. No más.</a:t>
            </a:r>
            <a:br>
              <a:rPr lang="en-US"/>
            </a:br>
            <a:br>
              <a:rPr lang="en-US"/>
            </a:br>
            <a:r>
              <a:rPr lang="en-US"/>
              <a:t>CCSS: identificadores institucionales y cédula, porque necesita el expediente longitudinal, el aseguramiento, las prestaciones.</a:t>
            </a:r>
            <a:br>
              <a:rPr lang="en-US"/>
            </a:br>
            <a:br>
              <a:rPr lang="en-US"/>
            </a:br>
            <a:r>
              <a:rPr lang="en-US"/>
              <a:t>Privado: expediente propio y cualquier documento, porque su prioridad inmediata es registrar y atender.</a:t>
            </a:r>
            <a:br>
              <a:rPr lang="en-US"/>
            </a:br>
            <a:br>
              <a:rPr lang="en-US"/>
            </a:br>
            <a:r>
              <a:rPr lang="en-US"/>
              <a:t>EL REMATE: los dos tienen razón. Ninguno está mal.</a:t>
            </a:r>
            <a:br>
              <a:rPr lang="en-US"/>
            </a:br>
            <a:br>
              <a:rPr lang="en-US"/>
            </a:br>
            <a:r>
              <a:rPr lang="en-US"/>
              <a:t>Y ninguno de esos identificadores garantiza, por sí solo, que dos registros correspondan a la misma persona a nivel nacional.</a:t>
            </a:r>
            <a:br>
              <a:rPr lang="en-US"/>
            </a:br>
            <a:br>
              <a:rPr lang="en-US"/>
            </a:br>
            <a:r>
              <a:rPr lang="en-US"/>
              <a:t>Esto es divergencia DECIDIDA. Cada lado miró su realidad y escogió.</a:t>
            </a:r>
            <a:br>
              <a:rPr lang="en-US"/>
            </a:br>
            <a:br>
              <a:rPr lang="en-US"/>
            </a:br>
            <a:r>
              <a:rPr lang="en-US"/>
              <a:t>ACREDITÁ A ALEJANDRO. Avisale antes del evento.</a:t>
            </a:r>
            <a:endParaRPr/>
          </a:p>
        </p:txBody>
      </p:sp>
      <p:sp>
        <p:nvSpPr>
          <p:cNvPr id="287" name="Google Shape;287;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0" name="Google Shape;300;p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GOLPE 2 — el estándar hace su trabajo y se queda mudo</a:t>
            </a:r>
            <a:br>
              <a:rPr lang="en-US"/>
            </a:br>
            <a:br>
              <a:rPr lang="en-US"/>
            </a:br>
            <a:r>
              <a:rPr lang="en-US"/>
              <a:t>La distinción ES toda tu tesis en miniatura.</a:t>
            </a:r>
            <a:br>
              <a:rPr lang="en-US"/>
            </a:br>
            <a:br>
              <a:rPr lang="en-US"/>
            </a:br>
            <a:r>
              <a:rPr lang="en-US"/>
              <a:t>JCI, primer objetivo de seguridad del paciente: al menos dos identificadores. Pregunta: ¿esta persona que tengo enfrente es la correcta para este procedimiento? Adentro de una organización, en un momento, con la persona presente.</a:t>
            </a:r>
            <a:br>
              <a:rPr lang="en-US"/>
            </a:br>
            <a:br>
              <a:rPr lang="en-US"/>
            </a:br>
            <a:r>
              <a:rPr lang="en-US"/>
              <a:t>La norma nacional pregunta otra cosa: ¿este registro y aquel registro son la misma persona? Entre organizaciones, a través del tiempo, sin nadie enfrente.</a:t>
            </a:r>
            <a:br>
              <a:rPr lang="en-US"/>
            </a:br>
            <a:br>
              <a:rPr lang="en-US"/>
            </a:br>
            <a:r>
              <a:rPr lang="en-US"/>
              <a:t>Misma palabra, "identificar". Dos problemas que no se tocan.</a:t>
            </a:r>
            <a:br>
              <a:rPr lang="en-US"/>
            </a:br>
            <a:br>
              <a:rPr lang="en-US"/>
            </a:br>
            <a:r>
              <a:rPr lang="en-US"/>
              <a:t>EL DETALLE QUE LO HACE VIVO — contálo:</a:t>
            </a:r>
            <a:br>
              <a:rPr lang="en-US"/>
            </a:br>
            <a:r>
              <a:rPr lang="en-US"/>
              <a:t>Yo mismo hice la pregunta mal. Le pregunté a Alejandro por identificadores y me contestó en la otra altitud. Dos profesionales de salud diciendo "identificación de paciente" y significando cosas distintas, sin darnos cuenta.</a:t>
            </a:r>
            <a:br>
              <a:rPr lang="en-US"/>
            </a:br>
            <a:br>
              <a:rPr lang="en-US"/>
            </a:br>
            <a:r>
              <a:rPr lang="en-US"/>
              <a:t>Eso es la charla entera, pasándome a mí.</a:t>
            </a:r>
            <a:endParaRPr/>
          </a:p>
        </p:txBody>
      </p:sp>
      <p:sp>
        <p:nvSpPr>
          <p:cNvPr id="301" name="Google Shape;301;p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5" name="Google Shape;315;p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FHIR — EL MECANISMO, Y LA RESPUESTA A BOTTEGA</a:t>
            </a:r>
            <a:br>
              <a:rPr lang="en-US"/>
            </a:br>
            <a:br>
              <a:rPr lang="en-US"/>
            </a:br>
            <a:r>
              <a:rPr lang="en-US"/>
              <a:t>Los verbos EVALÚA y DECIDE cargan toda la tesis. No digás "divergencia" acá.</a:t>
            </a:r>
            <a:br>
              <a:rPr lang="en-US"/>
            </a:br>
            <a:br>
              <a:rPr lang="en-US"/>
            </a:br>
            <a:r>
              <a:rPr lang="en-US"/>
              <a:t>AQUÍ VIVE LA RESPUESTA AL "FIBO MANDATORIO":</a:t>
            </a:r>
            <a:br>
              <a:rPr lang="en-US"/>
            </a:br>
            <a:r>
              <a:rPr lang="en-US"/>
              <a:t>John va a argumentar que FIBO debería ser obligatorio. TIENE RAZÓN. Concedélo de frente y con generosidad.</a:t>
            </a:r>
            <a:br>
              <a:rPr lang="en-US"/>
            </a:br>
            <a:br>
              <a:rPr lang="en-US"/>
            </a:br>
            <a:r>
              <a:rPr lang="en-US"/>
              <a:t>Y esto es lo que el mandato no puede hacer: FHIR ya es mandatorio en muchas jurisdicciones y aun así cada país escribe su guía. Obligar a usar las mismas piezas no obliga a ensamblarlas igual, porque las realidades no son iguales.</a:t>
            </a:r>
            <a:br>
              <a:rPr lang="en-US"/>
            </a:br>
            <a:br>
              <a:rPr lang="en-US"/>
            </a:br>
            <a:r>
              <a:rPr lang="en-US"/>
              <a:t>Hacer un estándar obligatorio no elimina la divergencia. Especifica dónde se escribe.</a:t>
            </a:r>
            <a:br>
              <a:rPr lang="en-US"/>
            </a:br>
            <a:br>
              <a:rPr lang="en-US"/>
            </a:br>
            <a:r>
              <a:rPr lang="en-US"/>
              <a:t>EL ATERRIZAJE (tu tesis de dignidad, sin anunciarla):</a:t>
            </a:r>
            <a:br>
              <a:rPr lang="en-US"/>
            </a:br>
            <a:r>
              <a:rPr lang="en-US"/>
              <a:t>Un recién nacido no tiene cédula. Un paciente inconsciente no la puede presentar. La norma obliga a atenderlos igual. Ningún mandato hace desaparecer eso.</a:t>
            </a:r>
            <a:br>
              <a:rPr lang="en-US"/>
            </a:br>
            <a:r>
              <a:rPr lang="en-US"/>
              <a:t>La arquitectura semántica se diseña alrededor de la persona que NO puede identificarse, no alrededor del caso feliz.</a:t>
            </a:r>
            <a:br>
              <a:rPr lang="en-US"/>
            </a:br>
            <a:br>
              <a:rPr lang="en-US"/>
            </a:br>
            <a:r>
              <a:rPr lang="en-US"/>
              <a:t>Bottega no puede decir esto desde finanzas, donde el cliente sin identificación no existe como problema.</a:t>
            </a:r>
            <a:endParaRPr/>
          </a:p>
        </p:txBody>
      </p:sp>
      <p:sp>
        <p:nvSpPr>
          <p:cNvPr id="316" name="Google Shape;316;p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8" name="Google Shape;328;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SNOMED — LA CUMBRE. Despacio.</a:t>
            </a:r>
            <a:br>
              <a:rPr lang="en-US"/>
            </a:br>
            <a:br>
              <a:rPr lang="en-US"/>
            </a:br>
            <a:r>
              <a:rPr lang="en-US"/>
              <a:t>Esta es la línea que se llevan.</a:t>
            </a:r>
            <a:br>
              <a:rPr lang="en-US"/>
            </a:br>
            <a:br>
              <a:rPr lang="en-US"/>
            </a:br>
            <a:r>
              <a:rPr lang="en-US"/>
              <a:t>Por qué es la cumbre: eso no es un hueco en la conformidad de Costa Rica. Es que el país sabe algo que el estándar no tenía. Y el estándar fue construido para recibir exactamente eso.</a:t>
            </a:r>
            <a:br>
              <a:rPr lang="en-US"/>
            </a:br>
            <a:br>
              <a:rPr lang="en-US"/>
            </a:br>
            <a:r>
              <a:rPr lang="en-US"/>
              <a:t>LO QUE INVIERTE, SIN QUE LO DIGÁS:</a:t>
            </a:r>
            <a:br>
              <a:rPr lang="en-US"/>
            </a:br>
            <a:r>
              <a:rPr lang="en-US"/>
              <a:t>No somos la copia pobre adaptando el sistema del país rico.</a:t>
            </a:r>
            <a:br>
              <a:rPr lang="en-US"/>
            </a:br>
            <a:r>
              <a:rPr lang="en-US"/>
              <a:t>Estamos aportando significado que el mundo no tenía.</a:t>
            </a:r>
            <a:br>
              <a:rPr lang="en-US"/>
            </a:br>
            <a:br>
              <a:rPr lang="en-US"/>
            </a:br>
            <a:r>
              <a:rPr lang="en-US"/>
              <a:t>Treinta años de marco de dependencia, invertidos con un hecho clínico. No lo expliqués. Dejalo caer.</a:t>
            </a:r>
            <a:br>
              <a:rPr lang="en-US"/>
            </a:br>
            <a:br>
              <a:rPr lang="en-US"/>
            </a:br>
            <a:r>
              <a:rPr lang="en-US"/>
              <a:t>RITMO: pausá después de "nadie más necesitó nombrarlas."</a:t>
            </a:r>
            <a:endParaRPr/>
          </a:p>
        </p:txBody>
      </p:sp>
      <p:sp>
        <p:nvSpPr>
          <p:cNvPr id="329" name="Google Shape;329;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6" name="Google Shape;336;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EL FULCRO — la frase que defiende toda la charla</a:t>
            </a:r>
            <a:br>
              <a:rPr lang="en-US"/>
            </a:br>
            <a:br>
              <a:rPr lang="en-US"/>
            </a:br>
            <a:r>
              <a:rPr lang="en-US"/>
              <a:t>Una la defendés. La otra la cerrás.</a:t>
            </a:r>
            <a:br>
              <a:rPr lang="en-US"/>
            </a:br>
            <a:br>
              <a:rPr lang="en-US"/>
            </a:br>
            <a:r>
              <a:rPr lang="en-US"/>
              <a:t>Y casi ninguna organización sabe distinguirlas.</a:t>
            </a:r>
            <a:br>
              <a:rPr lang="en-US"/>
            </a:br>
            <a:br>
              <a:rPr lang="en-US"/>
            </a:br>
            <a:r>
              <a:rPr lang="en-US"/>
              <a:t>EL CUIDADO MÁS IMPORTANTE DE LA CHARLA:</a:t>
            </a:r>
            <a:br>
              <a:rPr lang="en-US"/>
            </a:br>
            <a:r>
              <a:rPr lang="en-US"/>
              <a:t>"La divergencia es diferenciación" está a un centímetro de ser un permiso.</a:t>
            </a:r>
            <a:br>
              <a:rPr lang="en-US"/>
            </a:br>
            <a:r>
              <a:rPr lang="en-US"/>
              <a:t>La mitad de la sala se puede ir pensando "entonces mi desorden es mi ventaja".</a:t>
            </a:r>
            <a:br>
              <a:rPr lang="en-US"/>
            </a:br>
            <a:br>
              <a:rPr lang="en-US"/>
            </a:br>
            <a:r>
              <a:rPr lang="en-US"/>
              <a:t>El adjetivo DECIDIDA es lo único que lo evita. No lo sueltes.</a:t>
            </a:r>
            <a:br>
              <a:rPr lang="en-US"/>
            </a:br>
            <a:br>
              <a:rPr lang="en-US"/>
            </a:br>
            <a:r>
              <a:rPr lang="en-US"/>
              <a:t>Divergencia decidida = diferenciación.</a:t>
            </a:r>
            <a:br>
              <a:rPr lang="en-US"/>
            </a:br>
            <a:r>
              <a:rPr lang="en-US"/>
              <a:t>Divergencia que nunca notaste = entropía disfrazada de diferenciación.</a:t>
            </a:r>
            <a:endParaRPr/>
          </a:p>
        </p:txBody>
      </p:sp>
      <p:sp>
        <p:nvSpPr>
          <p:cNvPr id="337" name="Google Shape;337;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0" name="Google Shape;350;p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CIERRE — el pago del marco agentic</a:t>
            </a:r>
            <a:br>
              <a:rPr lang="en-US"/>
            </a:br>
            <a:br>
              <a:rPr lang="en-US"/>
            </a:br>
            <a:r>
              <a:rPr lang="en-US"/>
              <a:t>El puente: "Al principio les dije que los agentes no son mi tema. Y no lo son. Pero ahora sí les puedo decir por qué son la razón de todo esto."</a:t>
            </a:r>
            <a:br>
              <a:rPr lang="en-US"/>
            </a:br>
            <a:br>
              <a:rPr lang="en-US"/>
            </a:br>
            <a:r>
              <a:rPr lang="en-US"/>
              <a:t>Tu sitio web es tu ontología hacia afuera. Es tu organización declarando qué significa.</a:t>
            </a:r>
            <a:br>
              <a:rPr lang="en-US"/>
            </a:br>
            <a:br>
              <a:rPr lang="en-US"/>
            </a:br>
            <a:r>
              <a:rPr lang="en-US"/>
              <a:t>Y ya no lo leen personas.</a:t>
            </a:r>
            <a:br>
              <a:rPr lang="en-US"/>
            </a:br>
            <a:br>
              <a:rPr lang="en-US"/>
            </a:br>
            <a:r>
              <a:rPr lang="en-US"/>
              <a:t>El remate: esa máquina no puede distinguir tu diferencia intencional de tu desorden accidental. Si no hiciste el trabajo, el sistema lo resuelve por vos. Y no vas a poder corregirlo.</a:t>
            </a:r>
            <a:endParaRPr/>
          </a:p>
        </p:txBody>
      </p:sp>
      <p:sp>
        <p:nvSpPr>
          <p:cNvPr id="351" name="Google Shape;351;p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2" name="Google Shape;362;p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LA VOZ DEL CLIENTE — 45 segundos, no más</a:t>
            </a:r>
            <a:br>
              <a:rPr lang="en-US"/>
            </a:br>
            <a:br>
              <a:rPr lang="en-US"/>
            </a:br>
            <a:r>
              <a:rPr lang="en-US"/>
              <a:t>El LLM te devuelve la semántica OFICIAL. La historia que la institución se cuenta a sí misma. Las contradicciones promediadas.</a:t>
            </a:r>
            <a:br>
              <a:rPr lang="en-US"/>
            </a:br>
            <a:br>
              <a:rPr lang="en-US"/>
            </a:br>
            <a:r>
              <a:rPr lang="en-US"/>
              <a:t>El contrapeso: escuchá cómo habla tu mercado de vos.</a:t>
            </a:r>
            <a:br>
              <a:rPr lang="en-US"/>
            </a:br>
            <a:br>
              <a:rPr lang="en-US"/>
            </a:br>
            <a:r>
              <a:rPr lang="en-US"/>
              <a:t>La brecha entre lo que decís que significás y lo que tu mercado entiende que significás, ESA brecha es el diagnóstico.</a:t>
            </a:r>
            <a:br>
              <a:rPr lang="en-US"/>
            </a:br>
            <a:br>
              <a:rPr lang="en-US"/>
            </a:br>
            <a:r>
              <a:rPr lang="en-US"/>
              <a:t>NO LO NOMBRÉS MSA. Nombrás la acción, no el método. El momento que lleva tu acrónimo, implica que te necesitan a vos para hacerlo.</a:t>
            </a:r>
            <a:br>
              <a:rPr lang="en-US"/>
            </a:br>
            <a:br>
              <a:rPr lang="en-US"/>
            </a:br>
            <a:r>
              <a:rPr lang="en-US"/>
              <a:t>CUIDADO DE SECUENCIA: esta es la idea más fácil de estirar. Son 45 segundos. Lo que tiene que quedar sonando es la pregunta del slide siguiente, no este argumento.</a:t>
            </a:r>
            <a:endParaRPr/>
          </a:p>
        </p:txBody>
      </p:sp>
      <p:sp>
        <p:nvSpPr>
          <p:cNvPr id="363" name="Google Shape;363;p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8" name="Google Shape;378;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LA PREGUNTA — lo que se llevan</a:t>
            </a:r>
            <a:br>
              <a:rPr lang="en-US"/>
            </a:br>
            <a:br>
              <a:rPr lang="en-US"/>
            </a:br>
            <a:r>
              <a:rPr lang="en-US"/>
              <a:t>Esto es lo último que tiene que sonar.</a:t>
            </a:r>
            <a:br>
              <a:rPr lang="en-US"/>
            </a:br>
            <a:br>
              <a:rPr lang="en-US"/>
            </a:br>
            <a:r>
              <a:rPr lang="en-US"/>
              <a:t>Antes de dejar que un agente actúe sobre tus datos, ¿puede decirte cuándo no tiene suficiente significado para actuar?</a:t>
            </a:r>
            <a:br>
              <a:rPr lang="en-US"/>
            </a:br>
            <a:br>
              <a:rPr lang="en-US"/>
            </a:br>
            <a:r>
              <a:rPr lang="en-US"/>
              <a:t>Si no puede, no tenés una capa semántica. Tenés una conjetura confiada.</a:t>
            </a:r>
            <a:br>
              <a:rPr lang="en-US"/>
            </a:br>
            <a:br>
              <a:rPr lang="en-US"/>
            </a:br>
            <a:r>
              <a:rPr lang="en-US"/>
              <a:t>Y el último movimiento: no necesitás la plataforma. Necesitás el primer peldaño, que es gratis. Y subís tan alto como el costo de equivocarte lo exija.</a:t>
            </a:r>
            <a:br>
              <a:rPr lang="en-US"/>
            </a:br>
            <a:br>
              <a:rPr lang="en-US"/>
            </a:br>
            <a:r>
              <a:rPr lang="en-US"/>
              <a:t>SI QUERÉS CERRAR CON EL ECO DEL CIT (opcional, solo si el tiempo alcanza):</a:t>
            </a:r>
            <a:br>
              <a:rPr lang="en-US"/>
            </a:br>
            <a:r>
              <a:rPr lang="en-US"/>
              <a:t>"La organización que construye esta capa ahora captura el valor de la IA. La que espera, alquila su futuro."</a:t>
            </a:r>
            <a:br>
              <a:rPr lang="en-US"/>
            </a:br>
            <a:br>
              <a:rPr lang="en-US"/>
            </a:br>
            <a:r>
              <a:rPr lang="en-US"/>
              <a:t>Pausá. Gracias.</a:t>
            </a:r>
            <a:endParaRPr/>
          </a:p>
        </p:txBody>
      </p:sp>
      <p:sp>
        <p:nvSpPr>
          <p:cNvPr id="379" name="Google Shape;379;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 name="Shape 33"/>
        <p:cNvGrpSpPr/>
        <p:nvPr/>
      </p:nvGrpSpPr>
      <p:grpSpPr>
        <a:xfrm>
          <a:off x="0" y="0"/>
          <a:ext cx="0" cy="0"/>
          <a:chOff x="0" y="0"/>
          <a:chExt cx="0" cy="0"/>
        </a:xfrm>
      </p:grpSpPr>
      <p:sp>
        <p:nvSpPr>
          <p:cNvPr id="34" name="Google Shape;3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 name="Google Shape;35;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CONVERGENCIA — 6 min</a:t>
            </a:r>
            <a:br>
              <a:rPr lang="en-US"/>
            </a:br>
            <a:br>
              <a:rPr lang="en-US"/>
            </a:br>
            <a:r>
              <a:rPr lang="en-US"/>
              <a:t>John llega desde finanzas: 40 años, Wall Street, el Fed.</a:t>
            </a:r>
            <a:br>
              <a:rPr lang="en-US"/>
            </a:br>
            <a:r>
              <a:rPr lang="en-US"/>
              <a:t>Yo llego desde salud: país pequeño, sistema público-privado.</a:t>
            </a:r>
            <a:br>
              <a:rPr lang="en-US"/>
            </a:br>
            <a:br>
              <a:rPr lang="en-US"/>
            </a:br>
            <a:r>
              <a:rPr lang="en-US"/>
              <a:t>No podríamos venir de lugares más distintos. Y llegamos al mismo lugar.</a:t>
            </a:r>
            <a:br>
              <a:rPr lang="en-US"/>
            </a:br>
            <a:br>
              <a:rPr lang="en-US"/>
            </a:br>
            <a:r>
              <a:rPr lang="en-US"/>
              <a:t>No es coincidencia bonita. Es un dato.</a:t>
            </a:r>
            <a:endParaRPr/>
          </a:p>
        </p:txBody>
      </p:sp>
      <p:sp>
        <p:nvSpPr>
          <p:cNvPr id="36" name="Google Shape;36;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 name="Shape 40"/>
        <p:cNvGrpSpPr/>
        <p:nvPr/>
      </p:nvGrpSpPr>
      <p:grpSpPr>
        <a:xfrm>
          <a:off x="0" y="0"/>
          <a:ext cx="0" cy="0"/>
          <a:chOff x="0" y="0"/>
          <a:chExt cx="0" cy="0"/>
        </a:xfrm>
      </p:grpSpPr>
      <p:sp>
        <p:nvSpPr>
          <p:cNvPr id="41" name="Google Shape;41;g3f5876c6514_64_1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2" name="Google Shape;42;g3f5876c6514_64_16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 name="Google Shape;43;g3f5876c6514_64_16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 name="Shape 46"/>
        <p:cNvGrpSpPr/>
        <p:nvPr/>
      </p:nvGrpSpPr>
      <p:grpSpPr>
        <a:xfrm>
          <a:off x="0" y="0"/>
          <a:ext cx="0" cy="0"/>
          <a:chOff x="0" y="0"/>
          <a:chExt cx="0" cy="0"/>
        </a:xfrm>
      </p:grpSpPr>
      <p:sp>
        <p:nvSpPr>
          <p:cNvPr id="47" name="Google Shape;4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 name="Google Shape;48;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LAS TRES ESQUINAS</a:t>
            </a:r>
            <a:br>
              <a:rPr lang="en-US"/>
            </a:br>
            <a:br>
              <a:rPr lang="en-US"/>
            </a:br>
            <a:r>
              <a:rPr lang="en-US"/>
              <a:t>FINANZAS — de John. NO expliqués FIBO, es de él. Lo único que señalás: salió de los bancos y del Fed, no de un vendor. Instituciones que descubrieron que podían mover datos perfectamente entre ellas y aun así no entenderse.</a:t>
            </a:r>
            <a:br>
              <a:rPr lang="en-US"/>
            </a:br>
            <a:br>
              <a:rPr lang="en-US"/>
            </a:br>
            <a:r>
              <a:rPr lang="en-US"/>
              <a:t>SALUD — tuya. Aquí sí desarrollás, pero más adelante. Acá solo la nombrás.</a:t>
            </a:r>
            <a:br>
              <a:rPr lang="en-US"/>
            </a:br>
            <a:br>
              <a:rPr lang="en-US"/>
            </a:br>
            <a:r>
              <a:rPr lang="en-US"/>
              <a:t>ANALYTICS — OSI, el puente neutral. Siguiente slide.</a:t>
            </a:r>
            <a:br>
              <a:rPr lang="en-US"/>
            </a:br>
            <a:br>
              <a:rPr lang="en-US"/>
            </a:br>
            <a:r>
              <a:rPr lang="en-US"/>
              <a:t>La conclusión compartida: intercambiar datos no es compartir significado.</a:t>
            </a:r>
            <a:endParaRPr/>
          </a:p>
        </p:txBody>
      </p:sp>
      <p:sp>
        <p:nvSpPr>
          <p:cNvPr id="49" name="Google Shape;49;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 name="Google Shape;67;p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OSI — el puente neutral</a:t>
            </a:r>
            <a:br>
              <a:rPr lang="en-US"/>
            </a:br>
            <a:br>
              <a:rPr lang="en-US"/>
            </a:br>
            <a:r>
              <a:rPr lang="en-US"/>
              <a:t>Datos verificados:</a:t>
            </a:r>
            <a:br>
              <a:rPr lang="en-US"/>
            </a:br>
            <a:r>
              <a:rPr lang="en-US"/>
              <a:t>· Convocado por Snowflake, 23 de septiembre 2025</a:t>
            </a:r>
            <a:br>
              <a:rPr lang="en-US"/>
            </a:br>
            <a:r>
              <a:rPr lang="en-US"/>
              <a:t>· Spec publicado bajo Apache 2.0 el 27 de enero 2026 — hace seis meses</a:t>
            </a:r>
            <a:br>
              <a:rPr lang="en-US"/>
            </a:br>
            <a:r>
              <a:rPr lang="en-US"/>
              <a:t>· Databricks no estaba al inicio, se sumó con el spec</a:t>
            </a:r>
            <a:br>
              <a:rPr lang="en-US"/>
            </a:br>
            <a:br>
              <a:rPr lang="en-US"/>
            </a:br>
            <a:r>
              <a:rPr lang="en-US"/>
              <a:t>El punto que importa: estas empresas compiten entre sí. Y se sentaron juntas.</a:t>
            </a:r>
            <a:br>
              <a:rPr lang="en-US"/>
            </a:br>
            <a:br>
              <a:rPr lang="en-US"/>
            </a:br>
            <a:r>
              <a:rPr lang="en-US"/>
              <a:t>Eso solo pasa cuando el problema es real y ninguno lo puede resolver solo.</a:t>
            </a:r>
            <a:br>
              <a:rPr lang="en-US"/>
            </a:br>
            <a:br>
              <a:rPr lang="en-US"/>
            </a:br>
            <a:r>
              <a:rPr lang="en-US"/>
              <a:t>Remate: ya saben mover datos. Se juntaron para acordar qué significan.</a:t>
            </a:r>
            <a:endParaRPr/>
          </a:p>
        </p:txBody>
      </p:sp>
      <p:sp>
        <p:nvSpPr>
          <p:cNvPr id="68" name="Google Shape;68;p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p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EL ESCÉPTICO — el momento Intel</a:t>
            </a:r>
            <a:br>
              <a:rPr lang="en-US"/>
            </a:br>
            <a:br>
              <a:rPr lang="en-US"/>
            </a:br>
            <a:r>
              <a:rPr lang="en-US"/>
              <a:t>Decílo en primera persona. "Yo estaría pensando." Es cómplice, no acusatorio.</a:t>
            </a:r>
            <a:br>
              <a:rPr lang="en-US"/>
            </a:br>
            <a:br>
              <a:rPr lang="en-US"/>
            </a:br>
            <a:r>
              <a:rPr lang="en-US"/>
              <a:t>Dejá que se rían si se ríen. Pausá.</a:t>
            </a:r>
            <a:br>
              <a:rPr lang="en-US"/>
            </a:br>
            <a:br>
              <a:rPr lang="en-US"/>
            </a:br>
            <a:r>
              <a:rPr lang="en-US"/>
              <a:t>No lo defiendas todavía. Concedé primero: es una sospecha razonable, y treinta años viendo pasar olas te dan derecho a tenerla.</a:t>
            </a:r>
            <a:br>
              <a:rPr lang="en-US"/>
            </a:br>
            <a:br>
              <a:rPr lang="en-US"/>
            </a:br>
            <a:r>
              <a:rPr lang="en-US"/>
              <a:t>→ Después viene el desarme.</a:t>
            </a:r>
            <a:endParaRPr/>
          </a:p>
        </p:txBody>
      </p:sp>
      <p:sp>
        <p:nvSpPr>
          <p:cNvPr id="94" name="Google Shape;94;p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 name="Google Shape;101;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EL DESARME — este es el argumento</a:t>
            </a:r>
            <a:br>
              <a:rPr lang="en-US"/>
            </a:br>
            <a:br>
              <a:rPr lang="en-US"/>
            </a:br>
            <a:r>
              <a:rPr lang="en-US"/>
              <a:t>La línea de tiempo ES la evidencia. No hay que adornarla.</a:t>
            </a:r>
            <a:br>
              <a:rPr lang="en-US"/>
            </a:br>
            <a:br>
              <a:rPr lang="en-US"/>
            </a:br>
            <a:r>
              <a:rPr lang="en-US"/>
              <a:t>Estos estándares se construyeron antes de ChatGPT. Antes de la ola. Cuando a nadie le importaba y no había presupuesto para ellos.</a:t>
            </a:r>
            <a:br>
              <a:rPr lang="en-US"/>
            </a:br>
            <a:br>
              <a:rPr lang="en-US"/>
            </a:br>
            <a:r>
              <a:rPr lang="en-US"/>
              <a:t>Entonces la convergencia no es que todos empezaron ahora. Es que todos se volvieron urgentes ahora, al mismo tiempo.</a:t>
            </a:r>
            <a:br>
              <a:rPr lang="en-US"/>
            </a:br>
            <a:br>
              <a:rPr lang="en-US"/>
            </a:br>
            <a:r>
              <a:rPr lang="en-US"/>
              <a:t>Y eso tiene una sola causa → siguiente slide.</a:t>
            </a:r>
            <a:endParaRPr/>
          </a:p>
        </p:txBody>
      </p:sp>
      <p:sp>
        <p:nvSpPr>
          <p:cNvPr id="102" name="Google Shape;102;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p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LA CAUSA + EL GUARDARRAÍL</a:t>
            </a:r>
            <a:br>
              <a:rPr lang="en-US"/>
            </a:br>
            <a:br>
              <a:rPr lang="en-US"/>
            </a:br>
            <a:r>
              <a:rPr lang="en-US"/>
              <a:t>La causa es una sola: la IA actúa sobre el significado, y el significado nunca se gobernó.</a:t>
            </a:r>
            <a:br>
              <a:rPr lang="en-US"/>
            </a:br>
            <a:br>
              <a:rPr lang="en-US"/>
            </a:br>
            <a:r>
              <a:rPr lang="en-US"/>
              <a:t>EL GUARDARRAÍL ES OBLIGATORIO. Bottega está en la sala y él sabe la diferencia entre estos tres mejor que nadie.</a:t>
            </a:r>
            <a:br>
              <a:rPr lang="en-US"/>
            </a:br>
            <a:br>
              <a:rPr lang="en-US"/>
            </a:br>
            <a:r>
              <a:rPr lang="en-US"/>
              <a:t>Si aplanás los tres en "son lo mismo", el único que sabe la diferencia está en primera fila.</a:t>
            </a:r>
            <a:br>
              <a:rPr lang="en-US"/>
            </a:br>
            <a:br>
              <a:rPr lang="en-US"/>
            </a:br>
            <a:r>
              <a:rPr lang="en-US"/>
              <a:t>Decílo con humildad: "John sabe esto mejor que yo."</a:t>
            </a:r>
            <a:br>
              <a:rPr lang="en-US"/>
            </a:br>
            <a:br>
              <a:rPr lang="en-US"/>
            </a:br>
            <a:r>
              <a:rPr lang="en-US"/>
              <a:t>La frase que cierra el movimiento: lo que comparten no es el mecanismo, es el reconocimiento.</a:t>
            </a:r>
            <a:br>
              <a:rPr lang="en-US"/>
            </a:br>
            <a:br>
              <a:rPr lang="en-US"/>
            </a:br>
            <a:r>
              <a:rPr lang="en-US"/>
              <a:t>→ Transición: "Entonces si ya no discutimos el 'si', queda el 'cómo'."</a:t>
            </a:r>
            <a:endParaRPr/>
          </a:p>
        </p:txBody>
      </p:sp>
      <p:sp>
        <p:nvSpPr>
          <p:cNvPr id="121" name="Google Shape;121;p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7.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8.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 name="Shape 16"/>
        <p:cNvGrpSpPr/>
        <p:nvPr/>
      </p:nvGrpSpPr>
      <p:grpSpPr>
        <a:xfrm>
          <a:off x="0" y="0"/>
          <a:ext cx="0" cy="0"/>
          <a:chOff x="0" y="0"/>
          <a:chExt cx="0" cy="0"/>
        </a:xfrm>
      </p:grpSpPr>
      <p:pic>
        <p:nvPicPr>
          <p:cNvPr descr="Title slide: Semantic Layer as Agentic AI Enabler, with Paul Fervoy, Data &amp; AI Summit, July 2026." id="17" name="Google Shape;17;g3f5876c6514_64_160"/>
          <p:cNvPicPr preferRelativeResize="0"/>
          <p:nvPr/>
        </p:nvPicPr>
        <p:blipFill>
          <a:blip r:embed="rId3">
            <a:alphaModFix/>
          </a:blip>
          <a:stretch>
            <a:fillRect/>
          </a:stretch>
        </p:blipFill>
        <p:spPr>
          <a:xfrm>
            <a:off x="-35700" y="0"/>
            <a:ext cx="9210675" cy="5143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pic>
        <p:nvPicPr>
          <p:cNvPr descr="Spanish text: &quot;SEGUNDA PARTE. Fui a ver a los que van adelante. Ellos tampoco lo tienen resuelto.&quot;" id="134" name="Google Shape;134;g3f5876c6514_64_170"/>
          <p:cNvPicPr preferRelativeResize="0"/>
          <p:nvPr/>
        </p:nvPicPr>
        <p:blipFill>
          <a:blip r:embed="rId3">
            <a:alphaModFix/>
          </a:blip>
          <a:stretch>
            <a:fillRect/>
          </a:stretch>
        </p:blipFill>
        <p:spPr>
          <a:xfrm>
            <a:off x="-35700" y="0"/>
            <a:ext cx="9210675" cy="5143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4FF"/>
        </a:solidFill>
      </p:bgPr>
    </p:bg>
    <p:spTree>
      <p:nvGrpSpPr>
        <p:cNvPr id="139" name="Shape 139"/>
        <p:cNvGrpSpPr/>
        <p:nvPr/>
      </p:nvGrpSpPr>
      <p:grpSpPr>
        <a:xfrm>
          <a:off x="0" y="0"/>
          <a:ext cx="0" cy="0"/>
          <a:chOff x="0" y="0"/>
          <a:chExt cx="0" cy="0"/>
        </a:xfrm>
      </p:grpSpPr>
      <p:sp>
        <p:nvSpPr>
          <p:cNvPr id="140" name="Google Shape;140;p10"/>
          <p:cNvSpPr/>
          <p:nvPr/>
        </p:nvSpPr>
        <p:spPr>
          <a:xfrm>
            <a:off x="548640" y="384048"/>
            <a:ext cx="804672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5FD1"/>
              </a:buClr>
              <a:buSzPts val="2600"/>
              <a:buFont typeface="Hind"/>
              <a:buNone/>
            </a:pPr>
            <a:r>
              <a:rPr b="1" i="0" lang="en-US" sz="2600" u="none" cap="none" strike="noStrike">
                <a:solidFill>
                  <a:srgbClr val="6B5FD1"/>
                </a:solidFill>
                <a:latin typeface="Hind"/>
                <a:ea typeface="Hind"/>
                <a:cs typeface="Hind"/>
                <a:sym typeface="Hind"/>
              </a:rPr>
              <a:t>Palantir</a:t>
            </a:r>
            <a:endParaRPr b="0" i="0" sz="2600" u="none" cap="none" strike="noStrike">
              <a:solidFill>
                <a:schemeClr val="dk1"/>
              </a:solidFill>
              <a:latin typeface="Calibri"/>
              <a:ea typeface="Calibri"/>
              <a:cs typeface="Calibri"/>
              <a:sym typeface="Calibri"/>
            </a:endParaRPr>
          </a:p>
        </p:txBody>
      </p:sp>
      <p:sp>
        <p:nvSpPr>
          <p:cNvPr id="141" name="Google Shape;141;p10"/>
          <p:cNvSpPr/>
          <p:nvPr/>
        </p:nvSpPr>
        <p:spPr>
          <a:xfrm>
            <a:off x="548640" y="932688"/>
            <a:ext cx="804672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A3A3A"/>
              </a:buClr>
              <a:buSzPts val="1600"/>
              <a:buFont typeface="Hind"/>
              <a:buNone/>
            </a:pPr>
            <a:r>
              <a:rPr b="0" i="1" lang="en-US" sz="1600" u="none" cap="none" strike="noStrike">
                <a:solidFill>
                  <a:srgbClr val="3A3A3A"/>
                </a:solidFill>
                <a:latin typeface="Hind"/>
                <a:ea typeface="Hind"/>
                <a:cs typeface="Hind"/>
                <a:sym typeface="Hind"/>
              </a:rPr>
              <a:t>El más completo arquitectónicamente.</a:t>
            </a:r>
            <a:endParaRPr b="0" i="0" sz="1600" u="none" cap="none" strike="noStrike">
              <a:solidFill>
                <a:schemeClr val="dk1"/>
              </a:solidFill>
              <a:latin typeface="Calibri"/>
              <a:ea typeface="Calibri"/>
              <a:cs typeface="Calibri"/>
              <a:sym typeface="Calibri"/>
            </a:endParaRPr>
          </a:p>
        </p:txBody>
      </p:sp>
      <p:sp>
        <p:nvSpPr>
          <p:cNvPr id="142" name="Google Shape;142;p10"/>
          <p:cNvSpPr/>
          <p:nvPr/>
        </p:nvSpPr>
        <p:spPr>
          <a:xfrm>
            <a:off x="548640" y="1417320"/>
            <a:ext cx="8046720" cy="822960"/>
          </a:xfrm>
          <a:prstGeom prst="rect">
            <a:avLst/>
          </a:prstGeom>
          <a:solidFill>
            <a:srgbClr val="FFFFFF"/>
          </a:solidFill>
          <a:ln cap="flat" cmpd="sng" w="9525">
            <a:solidFill>
              <a:srgbClr val="E4E2F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10"/>
          <p:cNvSpPr/>
          <p:nvPr/>
        </p:nvSpPr>
        <p:spPr>
          <a:xfrm>
            <a:off x="822960" y="1545336"/>
            <a:ext cx="15544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5FD1"/>
              </a:buClr>
              <a:buSzPts val="1700"/>
              <a:buFont typeface="Hind"/>
              <a:buNone/>
            </a:pPr>
            <a:r>
              <a:rPr b="1" i="0" lang="en-US" sz="1700" u="none" cap="none" strike="noStrike">
                <a:solidFill>
                  <a:srgbClr val="6B5FD1"/>
                </a:solidFill>
                <a:latin typeface="Hind"/>
                <a:ea typeface="Hind"/>
                <a:cs typeface="Hind"/>
                <a:sym typeface="Hind"/>
              </a:rPr>
              <a:t>Ontología</a:t>
            </a:r>
            <a:endParaRPr b="0" i="0" sz="1700" u="none" cap="none" strike="noStrike">
              <a:solidFill>
                <a:schemeClr val="dk1"/>
              </a:solidFill>
              <a:latin typeface="Calibri"/>
              <a:ea typeface="Calibri"/>
              <a:cs typeface="Calibri"/>
              <a:sym typeface="Calibri"/>
            </a:endParaRPr>
          </a:p>
        </p:txBody>
      </p:sp>
      <p:sp>
        <p:nvSpPr>
          <p:cNvPr id="144" name="Google Shape;144;p10"/>
          <p:cNvSpPr/>
          <p:nvPr/>
        </p:nvSpPr>
        <p:spPr>
          <a:xfrm>
            <a:off x="2468880" y="1527048"/>
            <a:ext cx="5852160" cy="64008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3A3A3A"/>
              </a:buClr>
              <a:buSzPts val="1350"/>
              <a:buFont typeface="Hind"/>
              <a:buNone/>
            </a:pPr>
            <a:r>
              <a:rPr b="0" i="0" lang="en-US" sz="1350" u="none" cap="none" strike="noStrike">
                <a:solidFill>
                  <a:srgbClr val="3A3A3A"/>
                </a:solidFill>
                <a:latin typeface="Hind"/>
                <a:ea typeface="Hind"/>
                <a:cs typeface="Hind"/>
                <a:sym typeface="Hind"/>
              </a:rPr>
              <a:t>No indexa datos. Modela objetos, propiedades, relaciones y acciones.</a:t>
            </a:r>
            <a:endParaRPr b="0" i="0" sz="135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3A3A3A"/>
              </a:buClr>
              <a:buSzPts val="1350"/>
              <a:buFont typeface="Hind"/>
              <a:buNone/>
            </a:pPr>
            <a:r>
              <a:rPr b="0" i="0" lang="en-US" sz="1350" u="none" cap="none" strike="noStrike">
                <a:solidFill>
                  <a:srgbClr val="3A3A3A"/>
                </a:solidFill>
                <a:latin typeface="Hind"/>
                <a:ea typeface="Hind"/>
                <a:cs typeface="Hind"/>
                <a:sym typeface="Hind"/>
              </a:rPr>
              <a:t>El mundo de la empresa, representado.</a:t>
            </a:r>
            <a:endParaRPr b="0" i="0" sz="1350" u="none" cap="none" strike="noStrike">
              <a:solidFill>
                <a:schemeClr val="dk1"/>
              </a:solidFill>
              <a:latin typeface="Calibri"/>
              <a:ea typeface="Calibri"/>
              <a:cs typeface="Calibri"/>
              <a:sym typeface="Calibri"/>
            </a:endParaRPr>
          </a:p>
        </p:txBody>
      </p:sp>
      <p:sp>
        <p:nvSpPr>
          <p:cNvPr id="145" name="Google Shape;145;p10"/>
          <p:cNvSpPr/>
          <p:nvPr/>
        </p:nvSpPr>
        <p:spPr>
          <a:xfrm>
            <a:off x="548640" y="2377440"/>
            <a:ext cx="8046720" cy="822960"/>
          </a:xfrm>
          <a:prstGeom prst="rect">
            <a:avLst/>
          </a:prstGeom>
          <a:solidFill>
            <a:srgbClr val="FFFFFF"/>
          </a:solidFill>
          <a:ln cap="flat" cmpd="sng" w="9525">
            <a:solidFill>
              <a:srgbClr val="E4E2F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10"/>
          <p:cNvSpPr/>
          <p:nvPr/>
        </p:nvSpPr>
        <p:spPr>
          <a:xfrm>
            <a:off x="822960" y="2505456"/>
            <a:ext cx="15544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5FD1"/>
              </a:buClr>
              <a:buSzPts val="1700"/>
              <a:buFont typeface="Hind"/>
              <a:buNone/>
            </a:pPr>
            <a:r>
              <a:rPr b="1" i="0" lang="en-US" sz="1700" u="none" cap="none" strike="noStrike">
                <a:solidFill>
                  <a:srgbClr val="6B5FD1"/>
                </a:solidFill>
                <a:latin typeface="Hind"/>
                <a:ea typeface="Hind"/>
                <a:cs typeface="Hind"/>
                <a:sym typeface="Hind"/>
              </a:rPr>
              <a:t>Linaje</a:t>
            </a:r>
            <a:endParaRPr b="0" i="0" sz="1700" u="none" cap="none" strike="noStrike">
              <a:solidFill>
                <a:schemeClr val="dk1"/>
              </a:solidFill>
              <a:latin typeface="Calibri"/>
              <a:ea typeface="Calibri"/>
              <a:cs typeface="Calibri"/>
              <a:sym typeface="Calibri"/>
            </a:endParaRPr>
          </a:p>
        </p:txBody>
      </p:sp>
      <p:sp>
        <p:nvSpPr>
          <p:cNvPr id="147" name="Google Shape;147;p10"/>
          <p:cNvSpPr/>
          <p:nvPr/>
        </p:nvSpPr>
        <p:spPr>
          <a:xfrm>
            <a:off x="2468880" y="2487168"/>
            <a:ext cx="5852160" cy="64008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3A3A3A"/>
              </a:buClr>
              <a:buSzPts val="1350"/>
              <a:buFont typeface="Hind"/>
              <a:buNone/>
            </a:pPr>
            <a:r>
              <a:rPr b="0" i="0" lang="en-US" sz="1350" u="none" cap="none" strike="noStrike">
                <a:solidFill>
                  <a:srgbClr val="3A3A3A"/>
                </a:solidFill>
                <a:latin typeface="Hind"/>
                <a:ea typeface="Hind"/>
                <a:cs typeface="Hind"/>
                <a:sym typeface="Hind"/>
              </a:rPr>
              <a:t>Cualquier </a:t>
            </a:r>
            <a:r>
              <a:rPr b="0" i="1" lang="en-US" sz="1350" u="none" cap="none" strike="noStrike">
                <a:solidFill>
                  <a:srgbClr val="3A3A3A"/>
                </a:solidFill>
                <a:latin typeface="Hind"/>
                <a:ea typeface="Hind"/>
                <a:cs typeface="Hind"/>
                <a:sym typeface="Hind"/>
              </a:rPr>
              <a:t>output</a:t>
            </a:r>
            <a:r>
              <a:rPr b="0" i="0" lang="en-US" sz="1350" u="none" cap="none" strike="noStrike">
                <a:solidFill>
                  <a:srgbClr val="3A3A3A"/>
                </a:solidFill>
                <a:latin typeface="Hind"/>
                <a:ea typeface="Hind"/>
                <a:cs typeface="Hind"/>
                <a:sym typeface="Hind"/>
              </a:rPr>
              <a:t> se traza hacia atrás, capa por capa,</a:t>
            </a:r>
            <a:endParaRPr b="0" i="0" sz="135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3A3A3A"/>
              </a:buClr>
              <a:buSzPts val="1350"/>
              <a:buFont typeface="Hind"/>
              <a:buNone/>
            </a:pPr>
            <a:r>
              <a:rPr b="0" i="0" lang="en-US" sz="1350" u="none" cap="none" strike="noStrike">
                <a:solidFill>
                  <a:srgbClr val="3A3A3A"/>
                </a:solidFill>
                <a:latin typeface="Hind"/>
                <a:ea typeface="Hind"/>
                <a:cs typeface="Hind"/>
                <a:sym typeface="Hind"/>
              </a:rPr>
              <a:t>hasta el dato de origen.</a:t>
            </a:r>
            <a:endParaRPr b="0" i="0" sz="1350" u="none" cap="none" strike="noStrike">
              <a:solidFill>
                <a:schemeClr val="dk1"/>
              </a:solidFill>
              <a:latin typeface="Calibri"/>
              <a:ea typeface="Calibri"/>
              <a:cs typeface="Calibri"/>
              <a:sym typeface="Calibri"/>
            </a:endParaRPr>
          </a:p>
        </p:txBody>
      </p:sp>
      <p:sp>
        <p:nvSpPr>
          <p:cNvPr id="148" name="Google Shape;148;p10"/>
          <p:cNvSpPr/>
          <p:nvPr/>
        </p:nvSpPr>
        <p:spPr>
          <a:xfrm>
            <a:off x="548640" y="3337560"/>
            <a:ext cx="8046720" cy="822960"/>
          </a:xfrm>
          <a:prstGeom prst="rect">
            <a:avLst/>
          </a:prstGeom>
          <a:solidFill>
            <a:srgbClr val="FFFFFF"/>
          </a:solidFill>
          <a:ln cap="flat" cmpd="sng" w="9525">
            <a:solidFill>
              <a:srgbClr val="E4E2F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10"/>
          <p:cNvSpPr/>
          <p:nvPr/>
        </p:nvSpPr>
        <p:spPr>
          <a:xfrm>
            <a:off x="822960" y="3465576"/>
            <a:ext cx="15544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5FD1"/>
              </a:buClr>
              <a:buSzPts val="1700"/>
              <a:buFont typeface="Hind"/>
              <a:buNone/>
            </a:pPr>
            <a:r>
              <a:rPr b="1" i="0" lang="en-US" sz="1700" u="none" cap="none" strike="noStrike">
                <a:solidFill>
                  <a:srgbClr val="6B5FD1"/>
                </a:solidFill>
                <a:latin typeface="Hind"/>
                <a:ea typeface="Hind"/>
                <a:cs typeface="Hind"/>
                <a:sym typeface="Hind"/>
              </a:rPr>
              <a:t>Evals</a:t>
            </a:r>
            <a:endParaRPr b="0" i="0" sz="1700" u="none" cap="none" strike="noStrike">
              <a:solidFill>
                <a:schemeClr val="dk1"/>
              </a:solidFill>
              <a:latin typeface="Calibri"/>
              <a:ea typeface="Calibri"/>
              <a:cs typeface="Calibri"/>
              <a:sym typeface="Calibri"/>
            </a:endParaRPr>
          </a:p>
        </p:txBody>
      </p:sp>
      <p:sp>
        <p:nvSpPr>
          <p:cNvPr id="150" name="Google Shape;150;p10"/>
          <p:cNvSpPr/>
          <p:nvPr/>
        </p:nvSpPr>
        <p:spPr>
          <a:xfrm>
            <a:off x="2468880" y="3447288"/>
            <a:ext cx="5852160" cy="64008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3A3A3A"/>
              </a:buClr>
              <a:buSzPts val="1350"/>
              <a:buFont typeface="Hind"/>
              <a:buNone/>
            </a:pPr>
            <a:r>
              <a:rPr b="0" i="0" lang="en-US" sz="1350" u="none" cap="none" strike="noStrike">
                <a:solidFill>
                  <a:srgbClr val="3A3A3A"/>
                </a:solidFill>
                <a:latin typeface="Hind"/>
                <a:ea typeface="Hind"/>
                <a:cs typeface="Hind"/>
                <a:sym typeface="Hind"/>
              </a:rPr>
              <a:t>Pruebas determinísticas sobre </a:t>
            </a:r>
            <a:r>
              <a:rPr b="0" i="1" lang="en-US" sz="1350" u="none" cap="none" strike="noStrike">
                <a:solidFill>
                  <a:srgbClr val="3A3A3A"/>
                </a:solidFill>
                <a:latin typeface="Hind"/>
                <a:ea typeface="Hind"/>
                <a:cs typeface="Hind"/>
                <a:sym typeface="Hind"/>
              </a:rPr>
              <a:t>outputs</a:t>
            </a:r>
            <a:r>
              <a:rPr b="0" i="0" lang="en-US" sz="1350" u="none" cap="none" strike="noStrike">
                <a:solidFill>
                  <a:srgbClr val="3A3A3A"/>
                </a:solidFill>
                <a:latin typeface="Hind"/>
                <a:ea typeface="Hind"/>
                <a:cs typeface="Hind"/>
                <a:sym typeface="Hind"/>
              </a:rPr>
              <a:t> no determinísticos.</a:t>
            </a:r>
            <a:endParaRPr b="0" i="0" sz="135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3A3A3A"/>
              </a:buClr>
              <a:buSzPts val="1350"/>
              <a:buFont typeface="Hind"/>
              <a:buNone/>
            </a:pPr>
            <a:r>
              <a:rPr b="0" i="0" lang="en-US" sz="1350" u="none" cap="none" strike="noStrike">
                <a:solidFill>
                  <a:srgbClr val="3A3A3A"/>
                </a:solidFill>
                <a:latin typeface="Hind"/>
                <a:ea typeface="Hind"/>
                <a:cs typeface="Hind"/>
                <a:sym typeface="Hind"/>
              </a:rPr>
              <a:t>Reglas que verifican lo que el LLM interpretó, antes de que avance.</a:t>
            </a:r>
            <a:endParaRPr b="0" i="0" sz="1350" u="none" cap="none" strike="noStrike">
              <a:solidFill>
                <a:schemeClr val="dk1"/>
              </a:solidFill>
              <a:latin typeface="Calibri"/>
              <a:ea typeface="Calibri"/>
              <a:cs typeface="Calibri"/>
              <a:sym typeface="Calibri"/>
            </a:endParaRPr>
          </a:p>
        </p:txBody>
      </p:sp>
      <p:sp>
        <p:nvSpPr>
          <p:cNvPr id="151" name="Google Shape;151;p10"/>
          <p:cNvSpPr/>
          <p:nvPr/>
        </p:nvSpPr>
        <p:spPr>
          <a:xfrm>
            <a:off x="548640" y="4343400"/>
            <a:ext cx="804672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5FD1"/>
              </a:buClr>
              <a:buSzPts val="1400"/>
              <a:buFont typeface="Hind"/>
              <a:buNone/>
            </a:pPr>
            <a:r>
              <a:rPr b="0" i="1" lang="en-US" sz="1400" u="none" cap="none" strike="noStrike">
                <a:solidFill>
                  <a:srgbClr val="6B5FD1"/>
                </a:solidFill>
                <a:latin typeface="Hind"/>
                <a:ea typeface="Hind"/>
                <a:cs typeface="Hind"/>
                <a:sym typeface="Hind"/>
              </a:rPr>
              <a:t>El LLM aporta razonamiento, no autoridad.</a:t>
            </a:r>
            <a:endParaRPr b="0" i="0" sz="14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4FF"/>
        </a:solidFill>
      </p:bgPr>
    </p:bg>
    <p:spTree>
      <p:nvGrpSpPr>
        <p:cNvPr id="156" name="Shape 156"/>
        <p:cNvGrpSpPr/>
        <p:nvPr/>
      </p:nvGrpSpPr>
      <p:grpSpPr>
        <a:xfrm>
          <a:off x="0" y="0"/>
          <a:ext cx="0" cy="0"/>
          <a:chOff x="0" y="0"/>
          <a:chExt cx="0" cy="0"/>
        </a:xfrm>
      </p:grpSpPr>
      <p:sp>
        <p:nvSpPr>
          <p:cNvPr id="157" name="Google Shape;157;p11"/>
          <p:cNvSpPr/>
          <p:nvPr/>
        </p:nvSpPr>
        <p:spPr>
          <a:xfrm>
            <a:off x="548640" y="384048"/>
            <a:ext cx="804672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5FD1"/>
              </a:buClr>
              <a:buSzPts val="2600"/>
              <a:buFont typeface="Hind"/>
              <a:buNone/>
            </a:pPr>
            <a:r>
              <a:rPr b="1" i="0" lang="en-US" sz="2600" u="none" cap="none" strike="noStrike">
                <a:solidFill>
                  <a:srgbClr val="6B5FD1"/>
                </a:solidFill>
                <a:latin typeface="Hind"/>
                <a:ea typeface="Hind"/>
                <a:cs typeface="Hind"/>
                <a:sym typeface="Hind"/>
              </a:rPr>
              <a:t>Hebbia</a:t>
            </a:r>
            <a:endParaRPr b="0" i="0" sz="2600" u="none" cap="none" strike="noStrike">
              <a:solidFill>
                <a:schemeClr val="dk1"/>
              </a:solidFill>
              <a:latin typeface="Calibri"/>
              <a:ea typeface="Calibri"/>
              <a:cs typeface="Calibri"/>
              <a:sym typeface="Calibri"/>
            </a:endParaRPr>
          </a:p>
        </p:txBody>
      </p:sp>
      <p:sp>
        <p:nvSpPr>
          <p:cNvPr id="158" name="Google Shape;158;p11"/>
          <p:cNvSpPr/>
          <p:nvPr/>
        </p:nvSpPr>
        <p:spPr>
          <a:xfrm>
            <a:off x="548640" y="932688"/>
            <a:ext cx="804672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A3A3A"/>
              </a:buClr>
              <a:buSzPts val="1600"/>
              <a:buFont typeface="Hind"/>
              <a:buNone/>
            </a:pPr>
            <a:r>
              <a:rPr b="0" i="1" lang="en-US" sz="1600" u="none" cap="none" strike="noStrike">
                <a:solidFill>
                  <a:srgbClr val="3A3A3A"/>
                </a:solidFill>
                <a:latin typeface="Hind"/>
                <a:ea typeface="Hind"/>
                <a:cs typeface="Hind"/>
                <a:sym typeface="Hind"/>
              </a:rPr>
              <a:t>La otra cara: el humano adentro del razonamiento.</a:t>
            </a:r>
            <a:endParaRPr b="0" i="0" sz="1600" u="none" cap="none" strike="noStrike">
              <a:solidFill>
                <a:schemeClr val="dk1"/>
              </a:solidFill>
              <a:latin typeface="Calibri"/>
              <a:ea typeface="Calibri"/>
              <a:cs typeface="Calibri"/>
              <a:sym typeface="Calibri"/>
            </a:endParaRPr>
          </a:p>
        </p:txBody>
      </p:sp>
      <p:sp>
        <p:nvSpPr>
          <p:cNvPr id="159" name="Google Shape;159;p11"/>
          <p:cNvSpPr/>
          <p:nvPr/>
        </p:nvSpPr>
        <p:spPr>
          <a:xfrm>
            <a:off x="548650" y="1417326"/>
            <a:ext cx="3931800" cy="2796000"/>
          </a:xfrm>
          <a:prstGeom prst="rect">
            <a:avLst/>
          </a:prstGeom>
          <a:solidFill>
            <a:srgbClr val="FFFFFF"/>
          </a:solidFill>
          <a:ln cap="flat" cmpd="sng" w="9525">
            <a:solidFill>
              <a:srgbClr val="E4E2F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11"/>
          <p:cNvSpPr/>
          <p:nvPr/>
        </p:nvSpPr>
        <p:spPr>
          <a:xfrm>
            <a:off x="822960" y="1600200"/>
            <a:ext cx="338328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5FD1"/>
              </a:buClr>
              <a:buSzPts val="1500"/>
              <a:buFont typeface="Hind"/>
              <a:buNone/>
            </a:pPr>
            <a:r>
              <a:rPr b="1" i="0" lang="en-US" sz="1500" u="none" cap="none" strike="noStrike">
                <a:solidFill>
                  <a:srgbClr val="6B5FD1"/>
                </a:solidFill>
                <a:latin typeface="Hind"/>
                <a:ea typeface="Hind"/>
                <a:cs typeface="Hind"/>
                <a:sym typeface="Hind"/>
              </a:rPr>
              <a:t>Cómo funciona</a:t>
            </a:r>
            <a:endParaRPr b="0" i="0" sz="1500" u="none" cap="none" strike="noStrike">
              <a:solidFill>
                <a:schemeClr val="dk1"/>
              </a:solidFill>
              <a:latin typeface="Calibri"/>
              <a:ea typeface="Calibri"/>
              <a:cs typeface="Calibri"/>
              <a:sym typeface="Calibri"/>
            </a:endParaRPr>
          </a:p>
        </p:txBody>
      </p:sp>
      <p:sp>
        <p:nvSpPr>
          <p:cNvPr id="161" name="Google Shape;161;p11"/>
          <p:cNvSpPr/>
          <p:nvPr/>
        </p:nvSpPr>
        <p:spPr>
          <a:xfrm>
            <a:off x="822960" y="1965960"/>
            <a:ext cx="3383280" cy="16002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3A3A3A"/>
              </a:buClr>
              <a:buSzPts val="1350"/>
              <a:buFont typeface="Hind"/>
              <a:buNone/>
            </a:pPr>
            <a:r>
              <a:rPr b="0" i="0" lang="en-US" sz="1350" u="none" cap="none" strike="noStrike">
                <a:solidFill>
                  <a:srgbClr val="3A3A3A"/>
                </a:solidFill>
                <a:latin typeface="Hind"/>
                <a:ea typeface="Hind"/>
                <a:cs typeface="Hind"/>
                <a:sym typeface="Hind"/>
              </a:rPr>
              <a:t>Descompone la pregunta en pasos y muestra cada paso en una </a:t>
            </a:r>
            <a:r>
              <a:rPr lang="en-US" sz="1350">
                <a:solidFill>
                  <a:srgbClr val="3A3A3A"/>
                </a:solidFill>
                <a:latin typeface="Hind"/>
                <a:ea typeface="Hind"/>
                <a:cs typeface="Hind"/>
                <a:sym typeface="Hind"/>
              </a:rPr>
              <a:t>tabla de referencia</a:t>
            </a:r>
            <a:r>
              <a:rPr b="0" i="0" lang="en-US" sz="1350" u="none" cap="none" strike="noStrike">
                <a:solidFill>
                  <a:srgbClr val="3A3A3A"/>
                </a:solidFill>
                <a:latin typeface="Hind"/>
                <a:ea typeface="Hind"/>
                <a:cs typeface="Hind"/>
                <a:sym typeface="Hind"/>
              </a:rPr>
              <a:t>.</a:t>
            </a:r>
            <a:endParaRPr b="0" i="0" sz="135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chemeClr val="dk1"/>
              </a:buClr>
              <a:buSzPts val="1350"/>
              <a:buFont typeface="Calibri"/>
              <a:buNone/>
            </a:pPr>
            <a:r>
              <a:t/>
            </a:r>
            <a:endParaRPr b="0" i="0" sz="135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3A3A3A"/>
              </a:buClr>
              <a:buSzPts val="1350"/>
              <a:buFont typeface="Hind"/>
              <a:buNone/>
            </a:pPr>
            <a:r>
              <a:rPr b="0" i="0" lang="en-US" sz="1350" u="none" cap="none" strike="noStrike">
                <a:solidFill>
                  <a:srgbClr val="3A3A3A"/>
                </a:solidFill>
                <a:latin typeface="Hind"/>
                <a:ea typeface="Hind"/>
                <a:cs typeface="Hind"/>
                <a:sym typeface="Hind"/>
              </a:rPr>
              <a:t>Cada celda tiene su cita clickeable al documento de origen.</a:t>
            </a:r>
            <a:endParaRPr b="0" i="0" sz="135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chemeClr val="dk1"/>
              </a:buClr>
              <a:buSzPts val="1350"/>
              <a:buFont typeface="Calibri"/>
              <a:buNone/>
            </a:pPr>
            <a:r>
              <a:t/>
            </a:r>
            <a:endParaRPr b="0" i="0" sz="135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3A3A3A"/>
              </a:buClr>
              <a:buSzPts val="1350"/>
              <a:buFont typeface="Hind"/>
              <a:buNone/>
            </a:pPr>
            <a:r>
              <a:rPr b="0" i="0" lang="en-US" sz="1350" u="none" cap="none" strike="noStrike">
                <a:solidFill>
                  <a:srgbClr val="3A3A3A"/>
                </a:solidFill>
                <a:latin typeface="Hind"/>
                <a:ea typeface="Hind"/>
                <a:cs typeface="Hind"/>
                <a:sym typeface="Hind"/>
              </a:rPr>
              <a:t>Construido para finanzas y legal reguladas, donde compliance tiene que demostrar diligencia.</a:t>
            </a:r>
            <a:endParaRPr b="0" i="0" sz="1350" u="none" cap="none" strike="noStrike">
              <a:solidFill>
                <a:schemeClr val="dk1"/>
              </a:solidFill>
              <a:latin typeface="Calibri"/>
              <a:ea typeface="Calibri"/>
              <a:cs typeface="Calibri"/>
              <a:sym typeface="Calibri"/>
            </a:endParaRPr>
          </a:p>
        </p:txBody>
      </p:sp>
      <p:sp>
        <p:nvSpPr>
          <p:cNvPr id="162" name="Google Shape;162;p11"/>
          <p:cNvSpPr/>
          <p:nvPr/>
        </p:nvSpPr>
        <p:spPr>
          <a:xfrm>
            <a:off x="4663450" y="1417326"/>
            <a:ext cx="3931800" cy="2796000"/>
          </a:xfrm>
          <a:prstGeom prst="rect">
            <a:avLst/>
          </a:prstGeom>
          <a:solidFill>
            <a:srgbClr val="2D2D2D"/>
          </a:solidFill>
          <a:ln cap="flat" cmpd="sng" w="12700">
            <a:solidFill>
              <a:srgbClr val="2D2D2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11"/>
          <p:cNvSpPr/>
          <p:nvPr/>
        </p:nvSpPr>
        <p:spPr>
          <a:xfrm>
            <a:off x="4937760" y="1600200"/>
            <a:ext cx="338328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96F0"/>
              </a:buClr>
              <a:buSzPts val="1500"/>
              <a:buFont typeface="Hind"/>
              <a:buNone/>
            </a:pPr>
            <a:r>
              <a:rPr b="1" i="0" lang="en-US" sz="1500" u="none" cap="none" strike="noStrike">
                <a:solidFill>
                  <a:srgbClr val="A096F0"/>
                </a:solidFill>
                <a:latin typeface="Hind"/>
                <a:ea typeface="Hind"/>
                <a:cs typeface="Hind"/>
                <a:sym typeface="Hind"/>
              </a:rPr>
              <a:t>El contraste</a:t>
            </a:r>
            <a:endParaRPr b="0" i="0" sz="1500" u="none" cap="none" strike="noStrike">
              <a:solidFill>
                <a:schemeClr val="dk1"/>
              </a:solidFill>
              <a:latin typeface="Calibri"/>
              <a:ea typeface="Calibri"/>
              <a:cs typeface="Calibri"/>
              <a:sym typeface="Calibri"/>
            </a:endParaRPr>
          </a:p>
        </p:txBody>
      </p:sp>
      <p:sp>
        <p:nvSpPr>
          <p:cNvPr id="164" name="Google Shape;164;p11"/>
          <p:cNvSpPr/>
          <p:nvPr/>
        </p:nvSpPr>
        <p:spPr>
          <a:xfrm>
            <a:off x="4937760" y="1965960"/>
            <a:ext cx="3383280" cy="16002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CFCFCF"/>
              </a:buClr>
              <a:buSzPts val="1350"/>
              <a:buFont typeface="Hind"/>
              <a:buNone/>
            </a:pPr>
            <a:r>
              <a:rPr b="0" i="0" lang="en-US" sz="1350" u="none" cap="none" strike="noStrike">
                <a:solidFill>
                  <a:srgbClr val="CFCFCF"/>
                </a:solidFill>
                <a:latin typeface="Hind"/>
                <a:ea typeface="Hind"/>
                <a:cs typeface="Hind"/>
                <a:sym typeface="Hind"/>
              </a:rPr>
              <a:t>Palantir traza el output hacia atrás,</a:t>
            </a:r>
            <a:endParaRPr b="0" i="0" sz="135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CFCFCF"/>
              </a:buClr>
              <a:buSzPts val="1350"/>
              <a:buFont typeface="Hind"/>
              <a:buNone/>
            </a:pPr>
            <a:r>
              <a:rPr b="0" i="0" lang="en-US" sz="1350" u="none" cap="none" strike="noStrike">
                <a:solidFill>
                  <a:srgbClr val="CFCFCF"/>
                </a:solidFill>
                <a:latin typeface="Hind"/>
                <a:ea typeface="Hind"/>
                <a:cs typeface="Hind"/>
                <a:sym typeface="Hind"/>
              </a:rPr>
              <a:t>después de producirlo.</a:t>
            </a:r>
            <a:endParaRPr b="0" i="0" sz="135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chemeClr val="dk1"/>
              </a:buClr>
              <a:buSzPts val="1350"/>
              <a:buFont typeface="Calibri"/>
              <a:buNone/>
            </a:pPr>
            <a:r>
              <a:t/>
            </a:r>
            <a:endParaRPr b="0" i="0" sz="135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CFCFCF"/>
              </a:buClr>
              <a:buSzPts val="1350"/>
              <a:buFont typeface="Hind"/>
              <a:buNone/>
            </a:pPr>
            <a:r>
              <a:rPr b="0" i="0" lang="en-US" sz="1350" u="none" cap="none" strike="noStrike">
                <a:solidFill>
                  <a:srgbClr val="CFCFCF"/>
                </a:solidFill>
                <a:latin typeface="Hind"/>
                <a:ea typeface="Hind"/>
                <a:cs typeface="Hind"/>
                <a:sym typeface="Hind"/>
              </a:rPr>
              <a:t>Hebbia muestra el razonamiento hacia adelante,</a:t>
            </a:r>
            <a:r>
              <a:rPr lang="en-US" sz="1350">
                <a:solidFill>
                  <a:schemeClr val="dk1"/>
                </a:solidFill>
                <a:latin typeface="Calibri"/>
                <a:ea typeface="Calibri"/>
                <a:cs typeface="Calibri"/>
                <a:sym typeface="Calibri"/>
              </a:rPr>
              <a:t> </a:t>
            </a:r>
            <a:r>
              <a:rPr b="0" i="0" lang="en-US" sz="1350" u="none" cap="none" strike="noStrike">
                <a:solidFill>
                  <a:srgbClr val="CFCFCF"/>
                </a:solidFill>
                <a:latin typeface="Hind"/>
                <a:ea typeface="Hind"/>
                <a:cs typeface="Hind"/>
                <a:sym typeface="Hind"/>
              </a:rPr>
              <a:t>antes de concluir.</a:t>
            </a:r>
            <a:endParaRPr b="0" i="0" sz="135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chemeClr val="dk1"/>
              </a:buClr>
              <a:buSzPts val="1350"/>
              <a:buFont typeface="Calibri"/>
              <a:buNone/>
            </a:pPr>
            <a:r>
              <a:t/>
            </a:r>
            <a:endParaRPr b="0" i="0" sz="135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CFCFCF"/>
              </a:buClr>
              <a:buSzPts val="1350"/>
              <a:buFont typeface="Hind"/>
              <a:buNone/>
            </a:pPr>
            <a:r>
              <a:rPr b="0" i="0" lang="en-US" sz="1350" u="none" cap="none" strike="noStrike">
                <a:solidFill>
                  <a:srgbClr val="CFCFCF"/>
                </a:solidFill>
                <a:latin typeface="Hind"/>
                <a:ea typeface="Hind"/>
                <a:cs typeface="Hind"/>
                <a:sym typeface="Hind"/>
              </a:rPr>
              <a:t>Dos caras del mismo problema.</a:t>
            </a:r>
            <a:endParaRPr b="0" i="0" sz="135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0D0D"/>
        </a:solidFill>
      </p:bgPr>
    </p:bg>
    <p:spTree>
      <p:nvGrpSpPr>
        <p:cNvPr id="169" name="Shape 169"/>
        <p:cNvGrpSpPr/>
        <p:nvPr/>
      </p:nvGrpSpPr>
      <p:grpSpPr>
        <a:xfrm>
          <a:off x="0" y="0"/>
          <a:ext cx="0" cy="0"/>
          <a:chOff x="0" y="0"/>
          <a:chExt cx="0" cy="0"/>
        </a:xfrm>
      </p:grpSpPr>
      <p:sp>
        <p:nvSpPr>
          <p:cNvPr id="170" name="Google Shape;170;p12"/>
          <p:cNvSpPr txBox="1"/>
          <p:nvPr/>
        </p:nvSpPr>
        <p:spPr>
          <a:xfrm>
            <a:off x="548640" y="476250"/>
            <a:ext cx="8046600" cy="381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0" lang="en-US" sz="1500">
                <a:solidFill>
                  <a:srgbClr val="8A8A8A"/>
                </a:solidFill>
                <a:latin typeface="Hind"/>
                <a:ea typeface="Hind"/>
                <a:cs typeface="Hind"/>
                <a:sym typeface="Hind"/>
              </a:rPr>
              <a:t>Miré siete patrones a través del campo:</a:t>
            </a:r>
            <a:endParaRPr b="0" sz="1500">
              <a:solidFill>
                <a:srgbClr val="8A8A8A"/>
              </a:solidFill>
              <a:latin typeface="Hind"/>
              <a:ea typeface="Hind"/>
              <a:cs typeface="Hind"/>
              <a:sym typeface="Hind"/>
            </a:endParaRPr>
          </a:p>
        </p:txBody>
      </p:sp>
      <p:grpSp>
        <p:nvGrpSpPr>
          <p:cNvPr id="171" name="Google Shape;171;p12"/>
          <p:cNvGrpSpPr/>
          <p:nvPr/>
        </p:nvGrpSpPr>
        <p:grpSpPr>
          <a:xfrm>
            <a:off x="548640" y="1047750"/>
            <a:ext cx="3810000" cy="3238500"/>
            <a:chOff x="0" y="0"/>
            <a:chExt cx="3810000" cy="3238500"/>
          </a:xfrm>
        </p:grpSpPr>
        <p:sp>
          <p:nvSpPr>
            <p:cNvPr id="172" name="Google Shape;172;p12"/>
            <p:cNvSpPr/>
            <p:nvPr/>
          </p:nvSpPr>
          <p:spPr>
            <a:xfrm>
              <a:off x="0" y="0"/>
              <a:ext cx="3810000" cy="3238500"/>
            </a:xfrm>
            <a:prstGeom prst="roundRect">
              <a:avLst>
                <a:gd fmla="val 3529" name="adj"/>
              </a:avLst>
            </a:prstGeom>
            <a:solidFill>
              <a:srgbClr val="141414"/>
            </a:solidFill>
            <a:ln cap="flat" cmpd="sng" w="14300">
              <a:solidFill>
                <a:srgbClr val="262626"/>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73" name="Google Shape;173;p12"/>
            <p:cNvSpPr txBox="1"/>
            <p:nvPr/>
          </p:nvSpPr>
          <p:spPr>
            <a:xfrm>
              <a:off x="285750" y="285750"/>
              <a:ext cx="3238500" cy="2667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US" sz="1100">
                  <a:solidFill>
                    <a:srgbClr val="8A8A8A"/>
                  </a:solidFill>
                  <a:latin typeface="Hind"/>
                  <a:ea typeface="Hind"/>
                  <a:cs typeface="Hind"/>
                  <a:sym typeface="Hind"/>
                </a:rPr>
                <a:t>Capacidad actual</a:t>
              </a:r>
              <a:endParaRPr b="1" sz="1100">
                <a:solidFill>
                  <a:srgbClr val="8A8A8A"/>
                </a:solidFill>
                <a:latin typeface="Hind"/>
                <a:ea typeface="Hind"/>
                <a:cs typeface="Hind"/>
                <a:sym typeface="Hind"/>
              </a:endParaRPr>
            </a:p>
            <a:p>
              <a:pPr indent="0" lvl="0" marL="0" rtl="0" algn="l">
                <a:spcBef>
                  <a:spcPts val="1500"/>
                </a:spcBef>
                <a:spcAft>
                  <a:spcPts val="0"/>
                </a:spcAft>
                <a:buNone/>
              </a:pPr>
              <a:r>
                <a:rPr b="1" lang="en-US" sz="2600">
                  <a:solidFill>
                    <a:srgbClr val="FFFFFF"/>
                  </a:solidFill>
                  <a:latin typeface="Hind"/>
                  <a:ea typeface="Hind"/>
                  <a:cs typeface="Hind"/>
                  <a:sym typeface="Hind"/>
                </a:rPr>
                <a:t>Todos estos sistemas pueden actuar.</a:t>
              </a:r>
              <a:endParaRPr b="1" sz="2600">
                <a:solidFill>
                  <a:srgbClr val="FFFFFF"/>
                </a:solidFill>
                <a:latin typeface="Hind"/>
                <a:ea typeface="Hind"/>
                <a:cs typeface="Hind"/>
                <a:sym typeface="Hind"/>
              </a:endParaRPr>
            </a:p>
            <a:p>
              <a:pPr indent="0" lvl="0" marL="0" rtl="0" algn="l">
                <a:spcBef>
                  <a:spcPts val="1500"/>
                </a:spcBef>
                <a:spcAft>
                  <a:spcPts val="0"/>
                </a:spcAft>
                <a:buNone/>
              </a:pPr>
              <a:r>
                <a:rPr b="0" lang="en-US" sz="1350">
                  <a:solidFill>
                    <a:srgbClr val="8A8A8A"/>
                  </a:solidFill>
                  <a:latin typeface="Hind"/>
                  <a:ea typeface="Hind"/>
                  <a:cs typeface="Hind"/>
                  <a:sym typeface="Hind"/>
                </a:rPr>
                <a:t>Trazabilidad, verificación, gobernanza: bien servidos.</a:t>
              </a:r>
              <a:endParaRPr b="0" sz="1350">
                <a:solidFill>
                  <a:srgbClr val="8A8A8A"/>
                </a:solidFill>
                <a:latin typeface="Hind"/>
                <a:ea typeface="Hind"/>
                <a:cs typeface="Hind"/>
                <a:sym typeface="Hind"/>
              </a:endParaRPr>
            </a:p>
          </p:txBody>
        </p:sp>
      </p:grpSp>
      <p:grpSp>
        <p:nvGrpSpPr>
          <p:cNvPr id="174" name="Google Shape;174;p12"/>
          <p:cNvGrpSpPr/>
          <p:nvPr/>
        </p:nvGrpSpPr>
        <p:grpSpPr>
          <a:xfrm>
            <a:off x="4785360" y="1047750"/>
            <a:ext cx="3810000" cy="3238500"/>
            <a:chOff x="0" y="0"/>
            <a:chExt cx="3810000" cy="3238500"/>
          </a:xfrm>
        </p:grpSpPr>
        <p:sp>
          <p:nvSpPr>
            <p:cNvPr id="175" name="Google Shape;175;p12"/>
            <p:cNvSpPr/>
            <p:nvPr/>
          </p:nvSpPr>
          <p:spPr>
            <a:xfrm>
              <a:off x="0" y="0"/>
              <a:ext cx="3810000" cy="3238500"/>
            </a:xfrm>
            <a:prstGeom prst="roundRect">
              <a:avLst>
                <a:gd fmla="val 3529" name="adj"/>
              </a:avLst>
            </a:prstGeom>
            <a:solidFill>
              <a:srgbClr val="1B172E"/>
            </a:solidFill>
            <a:ln cap="flat" cmpd="sng" w="14300">
              <a:solidFill>
                <a:srgbClr val="6B5FD1"/>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76" name="Google Shape;176;p12"/>
            <p:cNvSpPr txBox="1"/>
            <p:nvPr/>
          </p:nvSpPr>
          <p:spPr>
            <a:xfrm>
              <a:off x="285750" y="285750"/>
              <a:ext cx="3238500" cy="2667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US" sz="1100">
                  <a:solidFill>
                    <a:srgbClr val="A096F0"/>
                  </a:solidFill>
                  <a:latin typeface="Hind"/>
                  <a:ea typeface="Hind"/>
                  <a:cs typeface="Hind"/>
                  <a:sym typeface="Hind"/>
                </a:rPr>
                <a:t>El límite crítico</a:t>
              </a:r>
              <a:endParaRPr b="1" sz="1100">
                <a:solidFill>
                  <a:srgbClr val="A096F0"/>
                </a:solidFill>
                <a:latin typeface="Hind"/>
                <a:ea typeface="Hind"/>
                <a:cs typeface="Hind"/>
                <a:sym typeface="Hind"/>
              </a:endParaRPr>
            </a:p>
            <a:p>
              <a:pPr indent="0" lvl="0" marL="0" rtl="0" algn="l">
                <a:spcBef>
                  <a:spcPts val="1500"/>
                </a:spcBef>
                <a:spcAft>
                  <a:spcPts val="0"/>
                </a:spcAft>
                <a:buNone/>
              </a:pPr>
              <a:r>
                <a:rPr b="1" lang="en-US" sz="2600">
                  <a:solidFill>
                    <a:srgbClr val="FFFFFF"/>
                  </a:solidFill>
                  <a:latin typeface="Hind"/>
                  <a:ea typeface="Hind"/>
                  <a:cs typeface="Hind"/>
                  <a:sym typeface="Hind"/>
                </a:rPr>
                <a:t>Casi ninguno sabe cuándo debería negarse.</a:t>
              </a:r>
              <a:endParaRPr b="1" sz="2600">
                <a:solidFill>
                  <a:srgbClr val="FFFFFF"/>
                </a:solidFill>
                <a:latin typeface="Hind"/>
                <a:ea typeface="Hind"/>
                <a:cs typeface="Hind"/>
                <a:sym typeface="Hind"/>
              </a:endParaRPr>
            </a:p>
            <a:p>
              <a:pPr indent="0" lvl="0" marL="0" rtl="0" algn="l">
                <a:spcBef>
                  <a:spcPts val="1500"/>
                </a:spcBef>
                <a:spcAft>
                  <a:spcPts val="0"/>
                </a:spcAft>
                <a:buNone/>
              </a:pPr>
              <a:r>
                <a:rPr b="0" i="1" lang="en-US" sz="1350">
                  <a:solidFill>
                    <a:srgbClr val="A096F0"/>
                  </a:solidFill>
                  <a:latin typeface="Hind SemiBold"/>
                  <a:ea typeface="Hind SemiBold"/>
                  <a:cs typeface="Hind SemiBold"/>
                  <a:sym typeface="Hind SemiBold"/>
                </a:rPr>
                <a:t>Eso no lo ha resuelto nadie. Ni los líderes.</a:t>
              </a:r>
              <a:endParaRPr b="0" i="1" sz="1350">
                <a:solidFill>
                  <a:srgbClr val="A096F0"/>
                </a:solidFill>
                <a:latin typeface="Hind SemiBold"/>
                <a:ea typeface="Hind SemiBold"/>
                <a:cs typeface="Hind SemiBold"/>
                <a:sym typeface="Hind SemiBold"/>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rgbClr val="F5F4FF"/>
        </a:solidFill>
      </p:bgPr>
    </p:bg>
    <p:spTree>
      <p:nvGrpSpPr>
        <p:cNvPr id="181" name="Shape 181"/>
        <p:cNvGrpSpPr/>
        <p:nvPr/>
      </p:nvGrpSpPr>
      <p:grpSpPr>
        <a:xfrm>
          <a:off x="0" y="0"/>
          <a:ext cx="0" cy="0"/>
          <a:chOff x="0" y="0"/>
          <a:chExt cx="0" cy="0"/>
        </a:xfrm>
      </p:grpSpPr>
      <p:sp>
        <p:nvSpPr>
          <p:cNvPr id="182" name="Google Shape;182;p13"/>
          <p:cNvSpPr/>
          <p:nvPr/>
        </p:nvSpPr>
        <p:spPr>
          <a:xfrm>
            <a:off x="548640" y="384048"/>
            <a:ext cx="804672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5FD1"/>
              </a:buClr>
              <a:buSzPts val="2600"/>
              <a:buFont typeface="Hind"/>
              <a:buNone/>
            </a:pPr>
            <a:r>
              <a:rPr b="1" i="0" lang="en-US" sz="2600" u="none" cap="none" strike="noStrike">
                <a:solidFill>
                  <a:srgbClr val="6B5FD1"/>
                </a:solidFill>
                <a:latin typeface="Hind"/>
                <a:ea typeface="Hind"/>
                <a:cs typeface="Hind"/>
                <a:sym typeface="Hind"/>
              </a:rPr>
              <a:t>Hay una versión artesanal. La usamos todos los días.</a:t>
            </a:r>
            <a:endParaRPr b="0" i="0" sz="2600" u="none" cap="none" strike="noStrike">
              <a:solidFill>
                <a:schemeClr val="dk1"/>
              </a:solidFill>
              <a:latin typeface="Calibri"/>
              <a:ea typeface="Calibri"/>
              <a:cs typeface="Calibri"/>
              <a:sym typeface="Calibri"/>
            </a:endParaRPr>
          </a:p>
        </p:txBody>
      </p:sp>
      <p:sp>
        <p:nvSpPr>
          <p:cNvPr id="183" name="Google Shape;183;p13"/>
          <p:cNvSpPr/>
          <p:nvPr/>
        </p:nvSpPr>
        <p:spPr>
          <a:xfrm>
            <a:off x="548640" y="1143000"/>
            <a:ext cx="2514600" cy="2926080"/>
          </a:xfrm>
          <a:prstGeom prst="rect">
            <a:avLst/>
          </a:prstGeom>
          <a:solidFill>
            <a:srgbClr val="FFFFFF"/>
          </a:solidFill>
          <a:ln cap="flat" cmpd="sng" w="9525">
            <a:solidFill>
              <a:srgbClr val="E4E2F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13"/>
          <p:cNvSpPr/>
          <p:nvPr/>
        </p:nvSpPr>
        <p:spPr>
          <a:xfrm>
            <a:off x="777240" y="1325880"/>
            <a:ext cx="210312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5FD1"/>
              </a:buClr>
              <a:buSzPts val="1500"/>
              <a:buFont typeface="Hind"/>
              <a:buNone/>
            </a:pPr>
            <a:r>
              <a:rPr b="1" i="0" lang="en-US" sz="1500" u="none" cap="none" strike="noStrike">
                <a:solidFill>
                  <a:srgbClr val="6B5FD1"/>
                </a:solidFill>
                <a:latin typeface="Hind"/>
                <a:ea typeface="Hind"/>
                <a:cs typeface="Hind"/>
                <a:sym typeface="Hind"/>
              </a:rPr>
              <a:t>El problema</a:t>
            </a:r>
            <a:endParaRPr b="0" i="0" sz="1500" u="none" cap="none" strike="noStrike">
              <a:solidFill>
                <a:schemeClr val="dk1"/>
              </a:solidFill>
              <a:latin typeface="Calibri"/>
              <a:ea typeface="Calibri"/>
              <a:cs typeface="Calibri"/>
              <a:sym typeface="Calibri"/>
            </a:endParaRPr>
          </a:p>
        </p:txBody>
      </p:sp>
      <p:sp>
        <p:nvSpPr>
          <p:cNvPr id="185" name="Google Shape;185;p13"/>
          <p:cNvSpPr/>
          <p:nvPr/>
        </p:nvSpPr>
        <p:spPr>
          <a:xfrm>
            <a:off x="777240" y="1691640"/>
            <a:ext cx="2103120" cy="219456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3A3A3A"/>
              </a:buClr>
              <a:buSzPts val="1300"/>
              <a:buFont typeface="Hind"/>
              <a:buNone/>
            </a:pPr>
            <a:r>
              <a:rPr b="0" i="0" lang="en-US" sz="1300" u="none" cap="none" strike="noStrike">
                <a:solidFill>
                  <a:srgbClr val="3A3A3A"/>
                </a:solidFill>
                <a:latin typeface="Hind"/>
                <a:ea typeface="Hind"/>
                <a:cs typeface="Hind"/>
                <a:sym typeface="Hind"/>
              </a:rPr>
              <a:t>La IA produce código que compila sin errores y no hace lo que el negocio necesita.</a:t>
            </a:r>
            <a:endParaRPr b="0" i="0" sz="13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chemeClr val="dk1"/>
              </a:buClr>
              <a:buSzPts val="1300"/>
              <a:buFont typeface="Calibri"/>
              <a:buNone/>
            </a:pPr>
            <a:r>
              <a:t/>
            </a:r>
            <a:endParaRPr b="0" i="0" sz="13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3A3A3A"/>
              </a:buClr>
              <a:buSzPts val="1300"/>
              <a:buFont typeface="Hind"/>
              <a:buNone/>
            </a:pPr>
            <a:r>
              <a:rPr b="0" i="0" lang="en-US" sz="1300" u="none" cap="none" strike="noStrike">
                <a:solidFill>
                  <a:srgbClr val="3A3A3A"/>
                </a:solidFill>
                <a:latin typeface="Hind"/>
                <a:ea typeface="Hind"/>
                <a:cs typeface="Hind"/>
                <a:sym typeface="Hind"/>
              </a:rPr>
              <a:t>Nunca hubo error técnico. Hubo error semántico en el spec.</a:t>
            </a:r>
            <a:endParaRPr b="0" i="0" sz="1300" u="none" cap="none" strike="noStrike">
              <a:solidFill>
                <a:schemeClr val="dk1"/>
              </a:solidFill>
              <a:latin typeface="Calibri"/>
              <a:ea typeface="Calibri"/>
              <a:cs typeface="Calibri"/>
              <a:sym typeface="Calibri"/>
            </a:endParaRPr>
          </a:p>
        </p:txBody>
      </p:sp>
      <p:sp>
        <p:nvSpPr>
          <p:cNvPr id="186" name="Google Shape;186;p13"/>
          <p:cNvSpPr/>
          <p:nvPr/>
        </p:nvSpPr>
        <p:spPr>
          <a:xfrm>
            <a:off x="3246120" y="1143000"/>
            <a:ext cx="2514600" cy="2926080"/>
          </a:xfrm>
          <a:prstGeom prst="rect">
            <a:avLst/>
          </a:prstGeom>
          <a:solidFill>
            <a:srgbClr val="FFFFFF"/>
          </a:solidFill>
          <a:ln cap="flat" cmpd="sng" w="9525">
            <a:solidFill>
              <a:srgbClr val="E4E2F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13"/>
          <p:cNvSpPr/>
          <p:nvPr/>
        </p:nvSpPr>
        <p:spPr>
          <a:xfrm>
            <a:off x="3474720" y="1325880"/>
            <a:ext cx="210312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5FD1"/>
              </a:buClr>
              <a:buSzPts val="1500"/>
              <a:buFont typeface="Hind"/>
              <a:buNone/>
            </a:pPr>
            <a:r>
              <a:rPr b="1" i="0" lang="en-US" sz="1500" u="none" cap="none" strike="noStrike">
                <a:solidFill>
                  <a:srgbClr val="6B5FD1"/>
                </a:solidFill>
                <a:latin typeface="Hind"/>
                <a:ea typeface="Hind"/>
                <a:cs typeface="Hind"/>
                <a:sym typeface="Hind"/>
              </a:rPr>
              <a:t>La causa</a:t>
            </a:r>
            <a:endParaRPr b="0" i="0" sz="1500" u="none" cap="none" strike="noStrike">
              <a:solidFill>
                <a:schemeClr val="dk1"/>
              </a:solidFill>
              <a:latin typeface="Calibri"/>
              <a:ea typeface="Calibri"/>
              <a:cs typeface="Calibri"/>
              <a:sym typeface="Calibri"/>
            </a:endParaRPr>
          </a:p>
        </p:txBody>
      </p:sp>
      <p:sp>
        <p:nvSpPr>
          <p:cNvPr id="188" name="Google Shape;188;p13"/>
          <p:cNvSpPr/>
          <p:nvPr/>
        </p:nvSpPr>
        <p:spPr>
          <a:xfrm>
            <a:off x="3474720" y="1691640"/>
            <a:ext cx="2103120" cy="219456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3A3A3A"/>
              </a:buClr>
              <a:buSzPts val="1300"/>
              <a:buFont typeface="Hind"/>
              <a:buNone/>
            </a:pPr>
            <a:r>
              <a:rPr b="0" i="0" lang="en-US" sz="1300" u="none" cap="none" strike="noStrike">
                <a:solidFill>
                  <a:srgbClr val="3A3A3A"/>
                </a:solidFill>
                <a:latin typeface="Hind"/>
                <a:ea typeface="Hind"/>
                <a:cs typeface="Hind"/>
                <a:sym typeface="Hind"/>
              </a:rPr>
              <a:t>Spec vago = lenguaje del dominio no acordado.</a:t>
            </a:r>
            <a:endParaRPr b="0" i="0" sz="13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chemeClr val="dk1"/>
              </a:buClr>
              <a:buSzPts val="1300"/>
              <a:buFont typeface="Calibri"/>
              <a:buNone/>
            </a:pPr>
            <a:r>
              <a:t/>
            </a:r>
            <a:endParaRPr b="0" i="0" sz="13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3A3A3A"/>
              </a:buClr>
              <a:buSzPts val="1300"/>
              <a:buFont typeface="Hind"/>
              <a:buNone/>
            </a:pPr>
            <a:r>
              <a:rPr b="0" i="0" lang="en-US" sz="1300" u="none" cap="none" strike="noStrike">
                <a:solidFill>
                  <a:srgbClr val="3A3A3A"/>
                </a:solidFill>
                <a:latin typeface="Hind"/>
                <a:ea typeface="Hind"/>
                <a:cs typeface="Hind"/>
                <a:sym typeface="Hind"/>
              </a:rPr>
              <a:t>La máquina hizo exactamente lo que le dijiste. No lo que querías decir.</a:t>
            </a:r>
            <a:endParaRPr b="0" i="0" sz="1300" u="none" cap="none" strike="noStrike">
              <a:solidFill>
                <a:schemeClr val="dk1"/>
              </a:solidFill>
              <a:latin typeface="Calibri"/>
              <a:ea typeface="Calibri"/>
              <a:cs typeface="Calibri"/>
              <a:sym typeface="Calibri"/>
            </a:endParaRPr>
          </a:p>
        </p:txBody>
      </p:sp>
      <p:sp>
        <p:nvSpPr>
          <p:cNvPr id="189" name="Google Shape;189;p13"/>
          <p:cNvSpPr/>
          <p:nvPr/>
        </p:nvSpPr>
        <p:spPr>
          <a:xfrm>
            <a:off x="5943600" y="1143000"/>
            <a:ext cx="2514600" cy="2926080"/>
          </a:xfrm>
          <a:prstGeom prst="rect">
            <a:avLst/>
          </a:prstGeom>
          <a:solidFill>
            <a:srgbClr val="2D2D2D"/>
          </a:solidFill>
          <a:ln cap="flat" cmpd="sng" w="9525">
            <a:solidFill>
              <a:srgbClr val="2D2D2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13"/>
          <p:cNvSpPr/>
          <p:nvPr/>
        </p:nvSpPr>
        <p:spPr>
          <a:xfrm>
            <a:off x="6172200" y="1325880"/>
            <a:ext cx="210312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96F0"/>
              </a:buClr>
              <a:buSzPts val="1500"/>
              <a:buFont typeface="Hind"/>
              <a:buNone/>
            </a:pPr>
            <a:r>
              <a:rPr b="1" i="0" lang="en-US" sz="1500" u="none" cap="none" strike="noStrike">
                <a:solidFill>
                  <a:srgbClr val="A096F0"/>
                </a:solidFill>
                <a:latin typeface="Hind"/>
                <a:ea typeface="Hind"/>
                <a:cs typeface="Hind"/>
                <a:sym typeface="Hind"/>
              </a:rPr>
              <a:t>La respuesta</a:t>
            </a:r>
            <a:endParaRPr b="0" i="0" sz="1500" u="none" cap="none" strike="noStrike">
              <a:solidFill>
                <a:schemeClr val="dk1"/>
              </a:solidFill>
              <a:latin typeface="Calibri"/>
              <a:ea typeface="Calibri"/>
              <a:cs typeface="Calibri"/>
              <a:sym typeface="Calibri"/>
            </a:endParaRPr>
          </a:p>
        </p:txBody>
      </p:sp>
      <p:sp>
        <p:nvSpPr>
          <p:cNvPr id="191" name="Google Shape;191;p13"/>
          <p:cNvSpPr/>
          <p:nvPr/>
        </p:nvSpPr>
        <p:spPr>
          <a:xfrm>
            <a:off x="6172200" y="1691640"/>
            <a:ext cx="2103120" cy="219456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CFCFCF"/>
              </a:buClr>
              <a:buSzPts val="1300"/>
              <a:buFont typeface="Hind"/>
              <a:buNone/>
            </a:pPr>
            <a:r>
              <a:rPr b="0" i="0" lang="en-US" sz="1300" u="none" cap="none" strike="noStrike">
                <a:solidFill>
                  <a:srgbClr val="CFCFCF"/>
                </a:solidFill>
                <a:latin typeface="Hind"/>
                <a:ea typeface="Hind"/>
                <a:cs typeface="Hind"/>
                <a:sym typeface="Hind"/>
              </a:rPr>
              <a:t>Spec-driven design. Antes de escribir código, acordamos qué significa cada término y qué está en scope.</a:t>
            </a:r>
            <a:endParaRPr b="0" i="0" sz="13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chemeClr val="dk1"/>
              </a:buClr>
              <a:buSzPts val="1300"/>
              <a:buFont typeface="Calibri"/>
              <a:buNone/>
            </a:pPr>
            <a:r>
              <a:t/>
            </a:r>
            <a:endParaRPr b="0" i="0" sz="13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CFCFCF"/>
              </a:buClr>
              <a:buSzPts val="1300"/>
              <a:buFont typeface="Hind"/>
              <a:buNone/>
            </a:pPr>
            <a:r>
              <a:rPr b="0" i="0" lang="en-US" sz="1300" u="none" cap="none" strike="noStrike">
                <a:solidFill>
                  <a:srgbClr val="CFCFCF"/>
                </a:solidFill>
                <a:latin typeface="Hind"/>
                <a:ea typeface="Hind"/>
                <a:cs typeface="Hind"/>
                <a:sym typeface="Hind"/>
              </a:rPr>
              <a:t>El spec es artefacto revisable antes de que la IA actúe.</a:t>
            </a:r>
            <a:endParaRPr b="0" i="0" sz="1300" u="none" cap="none" strike="noStrike">
              <a:solidFill>
                <a:schemeClr val="dk1"/>
              </a:solidFill>
              <a:latin typeface="Calibri"/>
              <a:ea typeface="Calibri"/>
              <a:cs typeface="Calibri"/>
              <a:sym typeface="Calibri"/>
            </a:endParaRPr>
          </a:p>
        </p:txBody>
      </p:sp>
      <p:sp>
        <p:nvSpPr>
          <p:cNvPr id="192" name="Google Shape;192;p13"/>
          <p:cNvSpPr/>
          <p:nvPr/>
        </p:nvSpPr>
        <p:spPr>
          <a:xfrm>
            <a:off x="548640" y="4343400"/>
            <a:ext cx="804672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5FD1"/>
              </a:buClr>
              <a:buSzPts val="1400"/>
              <a:buFont typeface="Hind"/>
              <a:buNone/>
            </a:pPr>
            <a:r>
              <a:rPr b="0" i="1" lang="en-US" sz="1400" u="none" cap="none" strike="noStrike">
                <a:solidFill>
                  <a:srgbClr val="6B5FD1"/>
                </a:solidFill>
                <a:latin typeface="Hind"/>
                <a:ea typeface="Hind"/>
                <a:cs typeface="Hind"/>
                <a:sym typeface="Hind"/>
              </a:rPr>
              <a:t>Declarar el mínimo que se necesita para operar, y fallar explícito cuando no está.</a:t>
            </a:r>
            <a:endParaRPr b="0" i="0" sz="14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pic>
        <p:nvPicPr>
          <p:cNvPr descr="Slide: &quot;TERCERA PARTE. No es una plataforma que no podés pagar.&quot; © 2025 Summit Deck." id="198" name="Google Shape;198;g3f5876c6514_64_176"/>
          <p:cNvPicPr preferRelativeResize="0"/>
          <p:nvPr/>
        </p:nvPicPr>
        <p:blipFill>
          <a:blip r:embed="rId3">
            <a:alphaModFix/>
          </a:blip>
          <a:stretch>
            <a:fillRect/>
          </a:stretch>
        </p:blipFill>
        <p:spPr>
          <a:xfrm>
            <a:off x="-35700" y="0"/>
            <a:ext cx="9210675" cy="51435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0D0D"/>
        </a:solidFill>
      </p:bgPr>
    </p:bg>
    <p:spTree>
      <p:nvGrpSpPr>
        <p:cNvPr id="203" name="Shape 203"/>
        <p:cNvGrpSpPr/>
        <p:nvPr/>
      </p:nvGrpSpPr>
      <p:grpSpPr>
        <a:xfrm>
          <a:off x="0" y="0"/>
          <a:ext cx="0" cy="0"/>
          <a:chOff x="0" y="0"/>
          <a:chExt cx="0" cy="0"/>
        </a:xfrm>
      </p:grpSpPr>
      <p:sp>
        <p:nvSpPr>
          <p:cNvPr id="204" name="Google Shape;204;p15"/>
          <p:cNvSpPr txBox="1"/>
          <p:nvPr/>
        </p:nvSpPr>
        <p:spPr>
          <a:xfrm>
            <a:off x="548640" y="428625"/>
            <a:ext cx="8046600" cy="2859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US" sz="1200">
                <a:solidFill>
                  <a:srgbClr val="A096F0"/>
                </a:solidFill>
                <a:latin typeface="Hind"/>
                <a:ea typeface="Hind"/>
                <a:cs typeface="Hind"/>
                <a:sym typeface="Hind"/>
              </a:rPr>
              <a:t>El lunes, sin presupuesto:</a:t>
            </a:r>
            <a:endParaRPr b="1" sz="1200">
              <a:solidFill>
                <a:srgbClr val="A096F0"/>
              </a:solidFill>
              <a:latin typeface="Hind"/>
              <a:ea typeface="Hind"/>
              <a:cs typeface="Hind"/>
              <a:sym typeface="Hind"/>
            </a:endParaRPr>
          </a:p>
        </p:txBody>
      </p:sp>
      <p:sp>
        <p:nvSpPr>
          <p:cNvPr id="205" name="Google Shape;205;p15"/>
          <p:cNvSpPr txBox="1"/>
          <p:nvPr/>
        </p:nvSpPr>
        <p:spPr>
          <a:xfrm>
            <a:off x="548640" y="762000"/>
            <a:ext cx="8046600" cy="952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US" sz="2400">
                <a:solidFill>
                  <a:srgbClr val="FFFFFF"/>
                </a:solidFill>
                <a:latin typeface="Hind"/>
                <a:ea typeface="Hind"/>
                <a:cs typeface="Hind"/>
                <a:sym typeface="Hind"/>
              </a:rPr>
              <a:t>Escogé una entidad que te importe.</a:t>
            </a:r>
            <a:endParaRPr b="1" sz="2400">
              <a:solidFill>
                <a:srgbClr val="FFFFFF"/>
              </a:solidFill>
              <a:latin typeface="Hind"/>
              <a:ea typeface="Hind"/>
              <a:cs typeface="Hind"/>
              <a:sym typeface="Hind"/>
            </a:endParaRPr>
          </a:p>
          <a:p>
            <a:pPr indent="0" lvl="0" marL="0" rtl="0" algn="l">
              <a:spcBef>
                <a:spcPts val="450"/>
              </a:spcBef>
              <a:spcAft>
                <a:spcPts val="0"/>
              </a:spcAft>
              <a:buNone/>
            </a:pPr>
            <a:r>
              <a:rPr b="0" lang="en-US" sz="2000">
                <a:solidFill>
                  <a:srgbClr val="CCCCCC"/>
                </a:solidFill>
                <a:latin typeface="Hind"/>
                <a:ea typeface="Hind"/>
                <a:cs typeface="Hind"/>
                <a:sym typeface="Hind"/>
              </a:rPr>
              <a:t>Pedile a </a:t>
            </a:r>
            <a:r>
              <a:rPr lang="en-US" sz="2000">
                <a:solidFill>
                  <a:srgbClr val="CCCCCC"/>
                </a:solidFill>
                <a:latin typeface="Hind"/>
                <a:ea typeface="Hind"/>
                <a:cs typeface="Hind"/>
                <a:sym typeface="Hind"/>
              </a:rPr>
              <a:t>diferentes</a:t>
            </a:r>
            <a:r>
              <a:rPr b="0" lang="en-US" sz="2000">
                <a:solidFill>
                  <a:srgbClr val="CCCCCC"/>
                </a:solidFill>
                <a:latin typeface="Hind"/>
                <a:ea typeface="Hind"/>
                <a:cs typeface="Hind"/>
                <a:sym typeface="Hind"/>
              </a:rPr>
              <a:t> departamentos que la definan. </a:t>
            </a:r>
            <a:r>
              <a:rPr b="1" lang="en-US" sz="2000">
                <a:solidFill>
                  <a:srgbClr val="A096F0"/>
                </a:solidFill>
                <a:latin typeface="Hind"/>
                <a:ea typeface="Hind"/>
                <a:cs typeface="Hind"/>
                <a:sym typeface="Hind"/>
              </a:rPr>
              <a:t>Por separado.</a:t>
            </a:r>
            <a:endParaRPr b="0" sz="2000">
              <a:solidFill>
                <a:srgbClr val="CCCCCC"/>
              </a:solidFill>
              <a:latin typeface="Hind"/>
              <a:ea typeface="Hind"/>
              <a:cs typeface="Hind"/>
              <a:sym typeface="Hind"/>
            </a:endParaRPr>
          </a:p>
        </p:txBody>
      </p:sp>
      <p:grpSp>
        <p:nvGrpSpPr>
          <p:cNvPr id="206" name="Google Shape;206;p15"/>
          <p:cNvGrpSpPr/>
          <p:nvPr/>
        </p:nvGrpSpPr>
        <p:grpSpPr>
          <a:xfrm>
            <a:off x="548640" y="1952625"/>
            <a:ext cx="1866900" cy="1714500"/>
            <a:chOff x="0" y="0"/>
            <a:chExt cx="1866900" cy="1714500"/>
          </a:xfrm>
        </p:grpSpPr>
        <p:sp>
          <p:nvSpPr>
            <p:cNvPr id="207" name="Google Shape;207;p15"/>
            <p:cNvSpPr/>
            <p:nvPr/>
          </p:nvSpPr>
          <p:spPr>
            <a:xfrm>
              <a:off x="0" y="0"/>
              <a:ext cx="1866900" cy="1714500"/>
            </a:xfrm>
            <a:prstGeom prst="roundRect">
              <a:avLst>
                <a:gd fmla="val 4444" name="adj"/>
              </a:avLst>
            </a:prstGeom>
            <a:solidFill>
              <a:srgbClr val="161622"/>
            </a:solidFill>
            <a:ln cap="flat" cmpd="sng" w="14300">
              <a:solidFill>
                <a:srgbClr val="2D2D3F"/>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08" name="Google Shape;208;p15"/>
            <p:cNvSpPr txBox="1"/>
            <p:nvPr/>
          </p:nvSpPr>
          <p:spPr>
            <a:xfrm>
              <a:off x="152400" y="152400"/>
              <a:ext cx="1562100" cy="14097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US" sz="1400">
                  <a:solidFill>
                    <a:srgbClr val="A096F0"/>
                  </a:solidFill>
                  <a:latin typeface="Hind"/>
                  <a:ea typeface="Hind"/>
                  <a:cs typeface="Hind"/>
                  <a:sym typeface="Hind"/>
                </a:rPr>
                <a:t>Mercadeo</a:t>
              </a:r>
              <a:endParaRPr b="1" sz="1400">
                <a:solidFill>
                  <a:srgbClr val="A096F0"/>
                </a:solidFill>
                <a:latin typeface="Hind"/>
                <a:ea typeface="Hind"/>
                <a:cs typeface="Hind"/>
                <a:sym typeface="Hind"/>
              </a:endParaRPr>
            </a:p>
            <a:p>
              <a:pPr indent="0" lvl="0" marL="0" rtl="0" algn="l">
                <a:spcBef>
                  <a:spcPts val="0"/>
                </a:spcBef>
                <a:spcAft>
                  <a:spcPts val="750"/>
                </a:spcAft>
                <a:buNone/>
              </a:pPr>
              <a:r>
                <a:rPr b="0" i="1" lang="en-US" sz="1600">
                  <a:solidFill>
                    <a:srgbClr val="FFFFFF"/>
                  </a:solidFill>
                  <a:latin typeface="Hind"/>
                  <a:ea typeface="Hind"/>
                  <a:cs typeface="Hind"/>
                  <a:sym typeface="Hind"/>
                </a:rPr>
                <a:t>"un segmento"</a:t>
              </a:r>
              <a:endParaRPr b="0" i="1" sz="1600">
                <a:solidFill>
                  <a:srgbClr val="FFFFFF"/>
                </a:solidFill>
                <a:latin typeface="Hind"/>
                <a:ea typeface="Hind"/>
                <a:cs typeface="Hind"/>
                <a:sym typeface="Hind"/>
              </a:endParaRPr>
            </a:p>
          </p:txBody>
        </p:sp>
      </p:grpSp>
      <p:grpSp>
        <p:nvGrpSpPr>
          <p:cNvPr id="209" name="Google Shape;209;p15"/>
          <p:cNvGrpSpPr/>
          <p:nvPr/>
        </p:nvGrpSpPr>
        <p:grpSpPr>
          <a:xfrm>
            <a:off x="2606040" y="1952625"/>
            <a:ext cx="1866900" cy="1714500"/>
            <a:chOff x="0" y="0"/>
            <a:chExt cx="1866900" cy="1714500"/>
          </a:xfrm>
        </p:grpSpPr>
        <p:sp>
          <p:nvSpPr>
            <p:cNvPr id="210" name="Google Shape;210;p15"/>
            <p:cNvSpPr/>
            <p:nvPr/>
          </p:nvSpPr>
          <p:spPr>
            <a:xfrm>
              <a:off x="0" y="0"/>
              <a:ext cx="1866900" cy="1714500"/>
            </a:xfrm>
            <a:prstGeom prst="roundRect">
              <a:avLst>
                <a:gd fmla="val 4444" name="adj"/>
              </a:avLst>
            </a:prstGeom>
            <a:solidFill>
              <a:srgbClr val="161622"/>
            </a:solidFill>
            <a:ln cap="flat" cmpd="sng" w="14300">
              <a:solidFill>
                <a:srgbClr val="2D2D3F"/>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11" name="Google Shape;211;p15"/>
            <p:cNvSpPr txBox="1"/>
            <p:nvPr/>
          </p:nvSpPr>
          <p:spPr>
            <a:xfrm>
              <a:off x="152400" y="152400"/>
              <a:ext cx="1562100" cy="14097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US" sz="1400">
                  <a:solidFill>
                    <a:srgbClr val="A096F0"/>
                  </a:solidFill>
                  <a:latin typeface="Hind"/>
                  <a:ea typeface="Hind"/>
                  <a:cs typeface="Hind"/>
                  <a:sym typeface="Hind"/>
                </a:rPr>
                <a:t>Ventas</a:t>
              </a:r>
              <a:endParaRPr b="1" sz="1400">
                <a:solidFill>
                  <a:srgbClr val="A096F0"/>
                </a:solidFill>
                <a:latin typeface="Hind"/>
                <a:ea typeface="Hind"/>
                <a:cs typeface="Hind"/>
                <a:sym typeface="Hind"/>
              </a:endParaRPr>
            </a:p>
            <a:p>
              <a:pPr indent="0" lvl="0" marL="0" rtl="0" algn="l">
                <a:spcBef>
                  <a:spcPts val="0"/>
                </a:spcBef>
                <a:spcAft>
                  <a:spcPts val="750"/>
                </a:spcAft>
                <a:buNone/>
              </a:pPr>
              <a:r>
                <a:rPr b="0" i="1" lang="en-US" sz="1600">
                  <a:solidFill>
                    <a:srgbClr val="FFFFFF"/>
                  </a:solidFill>
                  <a:latin typeface="Hind"/>
                  <a:ea typeface="Hind"/>
                  <a:cs typeface="Hind"/>
                  <a:sym typeface="Hind"/>
                </a:rPr>
                <a:t>"un prospecto calificado"</a:t>
              </a:r>
              <a:endParaRPr b="0" i="1" sz="1600">
                <a:solidFill>
                  <a:srgbClr val="FFFFFF"/>
                </a:solidFill>
                <a:latin typeface="Hind"/>
                <a:ea typeface="Hind"/>
                <a:cs typeface="Hind"/>
                <a:sym typeface="Hind"/>
              </a:endParaRPr>
            </a:p>
          </p:txBody>
        </p:sp>
      </p:grpSp>
      <p:grpSp>
        <p:nvGrpSpPr>
          <p:cNvPr id="212" name="Google Shape;212;p15"/>
          <p:cNvGrpSpPr/>
          <p:nvPr/>
        </p:nvGrpSpPr>
        <p:grpSpPr>
          <a:xfrm>
            <a:off x="4663440" y="1952625"/>
            <a:ext cx="1866900" cy="1714500"/>
            <a:chOff x="0" y="0"/>
            <a:chExt cx="1866900" cy="1714500"/>
          </a:xfrm>
        </p:grpSpPr>
        <p:sp>
          <p:nvSpPr>
            <p:cNvPr id="213" name="Google Shape;213;p15"/>
            <p:cNvSpPr/>
            <p:nvPr/>
          </p:nvSpPr>
          <p:spPr>
            <a:xfrm>
              <a:off x="0" y="0"/>
              <a:ext cx="1866900" cy="1714500"/>
            </a:xfrm>
            <a:prstGeom prst="roundRect">
              <a:avLst>
                <a:gd fmla="val 4444" name="adj"/>
              </a:avLst>
            </a:prstGeom>
            <a:solidFill>
              <a:srgbClr val="161622"/>
            </a:solidFill>
            <a:ln cap="flat" cmpd="sng" w="14300">
              <a:solidFill>
                <a:srgbClr val="2D2D3F"/>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14" name="Google Shape;214;p15"/>
            <p:cNvSpPr txBox="1"/>
            <p:nvPr/>
          </p:nvSpPr>
          <p:spPr>
            <a:xfrm>
              <a:off x="152400" y="152400"/>
              <a:ext cx="1562100" cy="14097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US" sz="1400">
                  <a:solidFill>
                    <a:srgbClr val="A096F0"/>
                  </a:solidFill>
                  <a:latin typeface="Hind"/>
                  <a:ea typeface="Hind"/>
                  <a:cs typeface="Hind"/>
                  <a:sym typeface="Hind"/>
                </a:rPr>
                <a:t>Postventa</a:t>
              </a:r>
              <a:endParaRPr b="1" sz="1400">
                <a:solidFill>
                  <a:srgbClr val="A096F0"/>
                </a:solidFill>
                <a:latin typeface="Hind"/>
                <a:ea typeface="Hind"/>
                <a:cs typeface="Hind"/>
                <a:sym typeface="Hind"/>
              </a:endParaRPr>
            </a:p>
            <a:p>
              <a:pPr indent="0" lvl="0" marL="0" rtl="0" algn="l">
                <a:spcBef>
                  <a:spcPts val="0"/>
                </a:spcBef>
                <a:spcAft>
                  <a:spcPts val="750"/>
                </a:spcAft>
                <a:buNone/>
              </a:pPr>
              <a:r>
                <a:rPr b="0" i="1" lang="en-US" sz="1600">
                  <a:solidFill>
                    <a:srgbClr val="FFFFFF"/>
                  </a:solidFill>
                  <a:latin typeface="Hind"/>
                  <a:ea typeface="Hind"/>
                  <a:cs typeface="Hind"/>
                  <a:sym typeface="Hind"/>
                </a:rPr>
                <a:t>"el propietario"</a:t>
              </a:r>
              <a:endParaRPr b="0" i="1" sz="1600">
                <a:solidFill>
                  <a:srgbClr val="FFFFFF"/>
                </a:solidFill>
                <a:latin typeface="Hind"/>
                <a:ea typeface="Hind"/>
                <a:cs typeface="Hind"/>
                <a:sym typeface="Hind"/>
              </a:endParaRPr>
            </a:p>
          </p:txBody>
        </p:sp>
      </p:grpSp>
      <p:grpSp>
        <p:nvGrpSpPr>
          <p:cNvPr id="215" name="Google Shape;215;p15"/>
          <p:cNvGrpSpPr/>
          <p:nvPr/>
        </p:nvGrpSpPr>
        <p:grpSpPr>
          <a:xfrm>
            <a:off x="6720840" y="1952625"/>
            <a:ext cx="1866900" cy="1714500"/>
            <a:chOff x="0" y="0"/>
            <a:chExt cx="1866900" cy="1714500"/>
          </a:xfrm>
        </p:grpSpPr>
        <p:sp>
          <p:nvSpPr>
            <p:cNvPr id="216" name="Google Shape;216;p15"/>
            <p:cNvSpPr/>
            <p:nvPr/>
          </p:nvSpPr>
          <p:spPr>
            <a:xfrm>
              <a:off x="0" y="0"/>
              <a:ext cx="1866900" cy="1714500"/>
            </a:xfrm>
            <a:prstGeom prst="roundRect">
              <a:avLst>
                <a:gd fmla="val 4444" name="adj"/>
              </a:avLst>
            </a:prstGeom>
            <a:solidFill>
              <a:srgbClr val="161622"/>
            </a:solidFill>
            <a:ln cap="flat" cmpd="sng" w="14300">
              <a:solidFill>
                <a:srgbClr val="2D2D3F"/>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17" name="Google Shape;217;p15"/>
            <p:cNvSpPr txBox="1"/>
            <p:nvPr/>
          </p:nvSpPr>
          <p:spPr>
            <a:xfrm>
              <a:off x="152400" y="152400"/>
              <a:ext cx="1562100" cy="14097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US" sz="1400">
                  <a:solidFill>
                    <a:srgbClr val="A096F0"/>
                  </a:solidFill>
                  <a:latin typeface="Hind"/>
                  <a:ea typeface="Hind"/>
                  <a:cs typeface="Hind"/>
                  <a:sym typeface="Hind"/>
                </a:rPr>
                <a:t>Finanzas</a:t>
              </a:r>
              <a:endParaRPr b="1" sz="1400">
                <a:solidFill>
                  <a:srgbClr val="A096F0"/>
                </a:solidFill>
                <a:latin typeface="Hind"/>
                <a:ea typeface="Hind"/>
                <a:cs typeface="Hind"/>
                <a:sym typeface="Hind"/>
              </a:endParaRPr>
            </a:p>
            <a:p>
              <a:pPr indent="0" lvl="0" marL="0" rtl="0" algn="l">
                <a:spcBef>
                  <a:spcPts val="0"/>
                </a:spcBef>
                <a:spcAft>
                  <a:spcPts val="750"/>
                </a:spcAft>
                <a:buNone/>
              </a:pPr>
              <a:r>
                <a:rPr b="0" i="1" lang="en-US" sz="1600">
                  <a:solidFill>
                    <a:srgbClr val="FFFFFF"/>
                  </a:solidFill>
                  <a:latin typeface="Hind"/>
                  <a:ea typeface="Hind"/>
                  <a:cs typeface="Hind"/>
                  <a:sym typeface="Hind"/>
                </a:rPr>
                <a:t>"quien firma"</a:t>
              </a:r>
              <a:endParaRPr b="0" i="1" sz="1600">
                <a:solidFill>
                  <a:srgbClr val="FFFFFF"/>
                </a:solidFill>
                <a:latin typeface="Hind"/>
                <a:ea typeface="Hind"/>
                <a:cs typeface="Hind"/>
                <a:sym typeface="Hind"/>
              </a:endParaRPr>
            </a:p>
          </p:txBody>
        </p:sp>
      </p:grpSp>
      <p:grpSp>
        <p:nvGrpSpPr>
          <p:cNvPr id="218" name="Google Shape;218;p15"/>
          <p:cNvGrpSpPr/>
          <p:nvPr/>
        </p:nvGrpSpPr>
        <p:grpSpPr>
          <a:xfrm>
            <a:off x="548640" y="4000500"/>
            <a:ext cx="8046600" cy="571500"/>
            <a:chOff x="0" y="0"/>
            <a:chExt cx="8046600" cy="571500"/>
          </a:xfrm>
        </p:grpSpPr>
        <p:sp>
          <p:nvSpPr>
            <p:cNvPr id="219" name="Google Shape;219;p15"/>
            <p:cNvSpPr/>
            <p:nvPr/>
          </p:nvSpPr>
          <p:spPr>
            <a:xfrm>
              <a:off x="0" y="0"/>
              <a:ext cx="8046600" cy="571500"/>
            </a:xfrm>
            <a:prstGeom prst="roundRect">
              <a:avLst>
                <a:gd fmla="val 13333" name="adj"/>
              </a:avLst>
            </a:prstGeom>
            <a:solidFill>
              <a:srgbClr val="201C38"/>
            </a:solidFill>
            <a:ln cap="flat" cmpd="sng" w="9525">
              <a:solidFill>
                <a:srgbClr val="3D347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20" name="Google Shape;220;p15"/>
            <p:cNvSpPr txBox="1"/>
            <p:nvPr/>
          </p:nvSpPr>
          <p:spPr>
            <a:xfrm>
              <a:off x="190500" y="0"/>
              <a:ext cx="7665600" cy="5715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i="1" lang="en-US" sz="1500">
                  <a:solidFill>
                    <a:srgbClr val="A096F0"/>
                  </a:solidFill>
                  <a:latin typeface="Hind"/>
                  <a:ea typeface="Hind"/>
                  <a:cs typeface="Hind"/>
                  <a:sym typeface="Hind"/>
                </a:rPr>
                <a:t>Van a divergir. Esa divergencia es tu brecha semántica.</a:t>
              </a:r>
              <a:endParaRPr b="1" i="1" sz="1500">
                <a:solidFill>
                  <a:srgbClr val="A096F0"/>
                </a:solidFill>
                <a:latin typeface="Hind"/>
                <a:ea typeface="Hind"/>
                <a:cs typeface="Hind"/>
                <a:sym typeface="Hind"/>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4FF"/>
        </a:solidFill>
      </p:bgPr>
    </p:bg>
    <p:spTree>
      <p:nvGrpSpPr>
        <p:cNvPr id="225" name="Shape 225"/>
        <p:cNvGrpSpPr/>
        <p:nvPr/>
      </p:nvGrpSpPr>
      <p:grpSpPr>
        <a:xfrm>
          <a:off x="0" y="0"/>
          <a:ext cx="0" cy="0"/>
          <a:chOff x="0" y="0"/>
          <a:chExt cx="0" cy="0"/>
        </a:xfrm>
      </p:grpSpPr>
      <p:sp>
        <p:nvSpPr>
          <p:cNvPr id="226" name="Google Shape;226;p16"/>
          <p:cNvSpPr/>
          <p:nvPr/>
        </p:nvSpPr>
        <p:spPr>
          <a:xfrm>
            <a:off x="548640" y="384048"/>
            <a:ext cx="804672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5FD1"/>
              </a:buClr>
              <a:buSzPts val="2600"/>
              <a:buFont typeface="Hind"/>
              <a:buNone/>
            </a:pPr>
            <a:r>
              <a:rPr b="1" i="0" lang="en-US" sz="2600" u="none" cap="none" strike="noStrike">
                <a:solidFill>
                  <a:srgbClr val="6B5FD1"/>
                </a:solidFill>
                <a:latin typeface="Hind"/>
                <a:ea typeface="Hind"/>
                <a:cs typeface="Hind"/>
                <a:sym typeface="Hind"/>
              </a:rPr>
              <a:t>Los niveles, y quién ya los construyó.</a:t>
            </a:r>
            <a:endParaRPr b="0" i="0" sz="2600" u="none" cap="none" strike="noStrike">
              <a:solidFill>
                <a:schemeClr val="dk1"/>
              </a:solidFill>
              <a:latin typeface="Calibri"/>
              <a:ea typeface="Calibri"/>
              <a:cs typeface="Calibri"/>
              <a:sym typeface="Calibri"/>
            </a:endParaRPr>
          </a:p>
        </p:txBody>
      </p:sp>
      <p:sp>
        <p:nvSpPr>
          <p:cNvPr id="227" name="Google Shape;227;p16"/>
          <p:cNvSpPr/>
          <p:nvPr/>
        </p:nvSpPr>
        <p:spPr>
          <a:xfrm>
            <a:off x="548640" y="1097280"/>
            <a:ext cx="8046720" cy="658368"/>
          </a:xfrm>
          <a:prstGeom prst="rect">
            <a:avLst/>
          </a:prstGeom>
          <a:solidFill>
            <a:srgbClr val="FFFFFF"/>
          </a:solidFill>
          <a:ln cap="flat" cmpd="sng" w="9525">
            <a:solidFill>
              <a:srgbClr val="E4E2F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16"/>
          <p:cNvSpPr/>
          <p:nvPr/>
        </p:nvSpPr>
        <p:spPr>
          <a:xfrm>
            <a:off x="731520" y="1243584"/>
            <a:ext cx="32004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C9C4E8"/>
              </a:buClr>
              <a:buSzPts val="1800"/>
              <a:buFont typeface="Hind"/>
              <a:buNone/>
            </a:pPr>
            <a:r>
              <a:rPr b="1" i="0" lang="en-US" sz="1800" u="none" cap="none" strike="noStrike">
                <a:solidFill>
                  <a:srgbClr val="C9C4E8"/>
                </a:solidFill>
                <a:latin typeface="Hind"/>
                <a:ea typeface="Hind"/>
                <a:cs typeface="Hind"/>
                <a:sym typeface="Hind"/>
              </a:rPr>
              <a:t>1</a:t>
            </a:r>
            <a:endParaRPr b="0" i="0" sz="1800" u="none" cap="none" strike="noStrike">
              <a:solidFill>
                <a:schemeClr val="dk1"/>
              </a:solidFill>
              <a:latin typeface="Calibri"/>
              <a:ea typeface="Calibri"/>
              <a:cs typeface="Calibri"/>
              <a:sym typeface="Calibri"/>
            </a:endParaRPr>
          </a:p>
        </p:txBody>
      </p:sp>
      <p:sp>
        <p:nvSpPr>
          <p:cNvPr id="229" name="Google Shape;229;p16"/>
          <p:cNvSpPr/>
          <p:nvPr/>
        </p:nvSpPr>
        <p:spPr>
          <a:xfrm>
            <a:off x="1143000" y="1243584"/>
            <a:ext cx="17830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5FD1"/>
              </a:buClr>
              <a:buSzPts val="1500"/>
              <a:buFont typeface="Hind"/>
              <a:buNone/>
            </a:pPr>
            <a:r>
              <a:rPr b="1" i="0" lang="en-US" sz="1500" u="none" cap="none" strike="noStrike">
                <a:solidFill>
                  <a:srgbClr val="6B5FD1"/>
                </a:solidFill>
                <a:latin typeface="Hind"/>
                <a:ea typeface="Hind"/>
                <a:cs typeface="Hind"/>
                <a:sym typeface="Hind"/>
              </a:rPr>
              <a:t>Organizacional</a:t>
            </a:r>
            <a:endParaRPr b="0" i="0" sz="1500" u="none" cap="none" strike="noStrike">
              <a:solidFill>
                <a:schemeClr val="dk1"/>
              </a:solidFill>
              <a:latin typeface="Calibri"/>
              <a:ea typeface="Calibri"/>
              <a:cs typeface="Calibri"/>
              <a:sym typeface="Calibri"/>
            </a:endParaRPr>
          </a:p>
        </p:txBody>
      </p:sp>
      <p:sp>
        <p:nvSpPr>
          <p:cNvPr id="230" name="Google Shape;230;p16"/>
          <p:cNvSpPr/>
          <p:nvPr/>
        </p:nvSpPr>
        <p:spPr>
          <a:xfrm>
            <a:off x="3017520" y="1225296"/>
            <a:ext cx="4114800" cy="4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3A3A"/>
              </a:buClr>
              <a:buSzPts val="1200"/>
              <a:buFont typeface="Hind"/>
              <a:buNone/>
            </a:pPr>
            <a:r>
              <a:rPr b="0" i="0" lang="en-US" sz="1200" u="none" cap="none" strike="noStrike">
                <a:solidFill>
                  <a:srgbClr val="3A3A3A"/>
                </a:solidFill>
                <a:latin typeface="Hind"/>
                <a:ea typeface="Hind"/>
                <a:cs typeface="Hind"/>
                <a:sym typeface="Hind"/>
              </a:rPr>
              <a:t>Nombrar el problema. Asignar responsable. Arbitrar cuando las definiciones chocan.  Escribir las gu</a:t>
            </a:r>
            <a:r>
              <a:rPr lang="en-US" sz="1200">
                <a:solidFill>
                  <a:srgbClr val="3A3A3A"/>
                </a:solidFill>
                <a:latin typeface="Hind"/>
                <a:ea typeface="Hind"/>
                <a:cs typeface="Hind"/>
                <a:sym typeface="Hind"/>
              </a:rPr>
              <a:t>ías</a:t>
            </a:r>
            <a:endParaRPr b="0" i="0" sz="1200" u="none" cap="none" strike="noStrike">
              <a:solidFill>
                <a:schemeClr val="dk1"/>
              </a:solidFill>
              <a:latin typeface="Calibri"/>
              <a:ea typeface="Calibri"/>
              <a:cs typeface="Calibri"/>
              <a:sym typeface="Calibri"/>
            </a:endParaRPr>
          </a:p>
        </p:txBody>
      </p:sp>
      <p:sp>
        <p:nvSpPr>
          <p:cNvPr id="231" name="Google Shape;231;p16"/>
          <p:cNvSpPr/>
          <p:nvPr/>
        </p:nvSpPr>
        <p:spPr>
          <a:xfrm>
            <a:off x="7269480" y="1243584"/>
            <a:ext cx="118872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A8A8A"/>
              </a:buClr>
              <a:buSzPts val="1200"/>
              <a:buFont typeface="Hind"/>
              <a:buNone/>
            </a:pPr>
            <a:r>
              <a:rPr b="0" i="1" lang="en-US" sz="1200" u="none" cap="none" strike="noStrike">
                <a:solidFill>
                  <a:srgbClr val="8A8A8A"/>
                </a:solidFill>
                <a:latin typeface="Hind"/>
                <a:ea typeface="Hind"/>
                <a:cs typeface="Hind"/>
                <a:sym typeface="Hind"/>
              </a:rPr>
              <a:t>Gratis</a:t>
            </a:r>
            <a:endParaRPr b="0" i="0" sz="1200" u="none" cap="none" strike="noStrike">
              <a:solidFill>
                <a:schemeClr val="dk1"/>
              </a:solidFill>
              <a:latin typeface="Calibri"/>
              <a:ea typeface="Calibri"/>
              <a:cs typeface="Calibri"/>
              <a:sym typeface="Calibri"/>
            </a:endParaRPr>
          </a:p>
        </p:txBody>
      </p:sp>
      <p:sp>
        <p:nvSpPr>
          <p:cNvPr id="232" name="Google Shape;232;p16"/>
          <p:cNvSpPr/>
          <p:nvPr/>
        </p:nvSpPr>
        <p:spPr>
          <a:xfrm>
            <a:off x="548640" y="1874520"/>
            <a:ext cx="8046720" cy="658368"/>
          </a:xfrm>
          <a:prstGeom prst="rect">
            <a:avLst/>
          </a:prstGeom>
          <a:solidFill>
            <a:srgbClr val="FFFFFF"/>
          </a:solidFill>
          <a:ln cap="flat" cmpd="sng" w="9525">
            <a:solidFill>
              <a:srgbClr val="E4E2F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16"/>
          <p:cNvSpPr/>
          <p:nvPr/>
        </p:nvSpPr>
        <p:spPr>
          <a:xfrm>
            <a:off x="731520" y="2020824"/>
            <a:ext cx="32004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C9C4E8"/>
              </a:buClr>
              <a:buSzPts val="1800"/>
              <a:buFont typeface="Hind"/>
              <a:buNone/>
            </a:pPr>
            <a:r>
              <a:rPr b="1" i="0" lang="en-US" sz="1800" u="none" cap="none" strike="noStrike">
                <a:solidFill>
                  <a:srgbClr val="C9C4E8"/>
                </a:solidFill>
                <a:latin typeface="Hind"/>
                <a:ea typeface="Hind"/>
                <a:cs typeface="Hind"/>
                <a:sym typeface="Hind"/>
              </a:rPr>
              <a:t>2</a:t>
            </a:r>
            <a:endParaRPr b="0" i="0" sz="1800" u="none" cap="none" strike="noStrike">
              <a:solidFill>
                <a:schemeClr val="dk1"/>
              </a:solidFill>
              <a:latin typeface="Calibri"/>
              <a:ea typeface="Calibri"/>
              <a:cs typeface="Calibri"/>
              <a:sym typeface="Calibri"/>
            </a:endParaRPr>
          </a:p>
        </p:txBody>
      </p:sp>
      <p:sp>
        <p:nvSpPr>
          <p:cNvPr id="234" name="Google Shape;234;p16"/>
          <p:cNvSpPr/>
          <p:nvPr/>
        </p:nvSpPr>
        <p:spPr>
          <a:xfrm>
            <a:off x="1143000" y="2020824"/>
            <a:ext cx="17830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5FD1"/>
              </a:buClr>
              <a:buSzPts val="1500"/>
              <a:buFont typeface="Hind"/>
              <a:buNone/>
            </a:pPr>
            <a:r>
              <a:rPr b="1" i="0" lang="en-US" sz="1500" u="none" cap="none" strike="noStrike">
                <a:solidFill>
                  <a:srgbClr val="6B5FD1"/>
                </a:solidFill>
                <a:latin typeface="Hind"/>
                <a:ea typeface="Hind"/>
                <a:cs typeface="Hind"/>
                <a:sym typeface="Hind"/>
              </a:rPr>
              <a:t>Contexto estructurado</a:t>
            </a:r>
            <a:endParaRPr b="0" i="0" sz="1500" u="none" cap="none" strike="noStrike">
              <a:solidFill>
                <a:schemeClr val="dk1"/>
              </a:solidFill>
              <a:latin typeface="Calibri"/>
              <a:ea typeface="Calibri"/>
              <a:cs typeface="Calibri"/>
              <a:sym typeface="Calibri"/>
            </a:endParaRPr>
          </a:p>
        </p:txBody>
      </p:sp>
      <p:sp>
        <p:nvSpPr>
          <p:cNvPr id="235" name="Google Shape;235;p16"/>
          <p:cNvSpPr/>
          <p:nvPr/>
        </p:nvSpPr>
        <p:spPr>
          <a:xfrm>
            <a:off x="3017520" y="2002536"/>
            <a:ext cx="4114800" cy="4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3A3A"/>
              </a:buClr>
              <a:buSzPts val="1200"/>
              <a:buFont typeface="Hind"/>
              <a:buNone/>
            </a:pPr>
            <a:r>
              <a:rPr b="0" i="0" lang="en-US" sz="1200" u="none" cap="none" strike="noStrike">
                <a:solidFill>
                  <a:srgbClr val="3A3A3A"/>
                </a:solidFill>
                <a:latin typeface="Hind"/>
                <a:ea typeface="Hind"/>
                <a:cs typeface="Hind"/>
                <a:sym typeface="Hind"/>
              </a:rPr>
              <a:t>De catálogo de qué datos existen, a modelo de qué significan.</a:t>
            </a:r>
            <a:endParaRPr b="0" i="0" sz="1200" u="none" cap="none" strike="noStrike">
              <a:solidFill>
                <a:schemeClr val="dk1"/>
              </a:solidFill>
              <a:latin typeface="Calibri"/>
              <a:ea typeface="Calibri"/>
              <a:cs typeface="Calibri"/>
              <a:sym typeface="Calibri"/>
            </a:endParaRPr>
          </a:p>
        </p:txBody>
      </p:sp>
      <p:sp>
        <p:nvSpPr>
          <p:cNvPr id="236" name="Google Shape;236;p16"/>
          <p:cNvSpPr/>
          <p:nvPr/>
        </p:nvSpPr>
        <p:spPr>
          <a:xfrm>
            <a:off x="7269480" y="2020824"/>
            <a:ext cx="118872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A8A8A"/>
              </a:buClr>
              <a:buSzPts val="1200"/>
              <a:buFont typeface="Hind"/>
              <a:buNone/>
            </a:pPr>
            <a:r>
              <a:rPr b="0" i="1" lang="en-US" sz="1200" u="none" cap="none" strike="noStrike">
                <a:solidFill>
                  <a:srgbClr val="8A8A8A"/>
                </a:solidFill>
                <a:latin typeface="Hind"/>
                <a:ea typeface="Hind"/>
                <a:cs typeface="Hind"/>
                <a:sym typeface="Hind"/>
              </a:rPr>
              <a:t>OSI · Guías FHIR</a:t>
            </a:r>
            <a:endParaRPr b="0" i="0" sz="1200" u="none" cap="none" strike="noStrike">
              <a:solidFill>
                <a:schemeClr val="dk1"/>
              </a:solidFill>
              <a:latin typeface="Calibri"/>
              <a:ea typeface="Calibri"/>
              <a:cs typeface="Calibri"/>
              <a:sym typeface="Calibri"/>
            </a:endParaRPr>
          </a:p>
        </p:txBody>
      </p:sp>
      <p:sp>
        <p:nvSpPr>
          <p:cNvPr id="237" name="Google Shape;237;p16"/>
          <p:cNvSpPr/>
          <p:nvPr/>
        </p:nvSpPr>
        <p:spPr>
          <a:xfrm>
            <a:off x="548640" y="2651760"/>
            <a:ext cx="8046720" cy="658368"/>
          </a:xfrm>
          <a:prstGeom prst="rect">
            <a:avLst/>
          </a:prstGeom>
          <a:solidFill>
            <a:srgbClr val="FFFFFF"/>
          </a:solidFill>
          <a:ln cap="flat" cmpd="sng" w="9525">
            <a:solidFill>
              <a:srgbClr val="E4E2F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16"/>
          <p:cNvSpPr/>
          <p:nvPr/>
        </p:nvSpPr>
        <p:spPr>
          <a:xfrm>
            <a:off x="731520" y="2798064"/>
            <a:ext cx="32004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C9C4E8"/>
              </a:buClr>
              <a:buSzPts val="1800"/>
              <a:buFont typeface="Hind"/>
              <a:buNone/>
            </a:pPr>
            <a:r>
              <a:rPr b="1" i="0" lang="en-US" sz="1800" u="none" cap="none" strike="noStrike">
                <a:solidFill>
                  <a:srgbClr val="C9C4E8"/>
                </a:solidFill>
                <a:latin typeface="Hind"/>
                <a:ea typeface="Hind"/>
                <a:cs typeface="Hind"/>
                <a:sym typeface="Hind"/>
              </a:rPr>
              <a:t>3</a:t>
            </a:r>
            <a:endParaRPr b="0" i="0" sz="1800" u="none" cap="none" strike="noStrike">
              <a:solidFill>
                <a:schemeClr val="dk1"/>
              </a:solidFill>
              <a:latin typeface="Calibri"/>
              <a:ea typeface="Calibri"/>
              <a:cs typeface="Calibri"/>
              <a:sym typeface="Calibri"/>
            </a:endParaRPr>
          </a:p>
        </p:txBody>
      </p:sp>
      <p:sp>
        <p:nvSpPr>
          <p:cNvPr id="239" name="Google Shape;239;p16"/>
          <p:cNvSpPr/>
          <p:nvPr/>
        </p:nvSpPr>
        <p:spPr>
          <a:xfrm>
            <a:off x="1143000" y="2798064"/>
            <a:ext cx="17830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5FD1"/>
              </a:buClr>
              <a:buSzPts val="1500"/>
              <a:buFont typeface="Hind"/>
              <a:buNone/>
            </a:pPr>
            <a:r>
              <a:rPr b="1" i="0" lang="en-US" sz="1500" u="none" cap="none" strike="noStrike">
                <a:solidFill>
                  <a:srgbClr val="6B5FD1"/>
                </a:solidFill>
                <a:latin typeface="Hind"/>
                <a:ea typeface="Hind"/>
                <a:cs typeface="Hind"/>
                <a:sym typeface="Hind"/>
              </a:rPr>
              <a:t>Trazable</a:t>
            </a:r>
            <a:endParaRPr b="0" i="0" sz="1500" u="none" cap="none" strike="noStrike">
              <a:solidFill>
                <a:schemeClr val="dk1"/>
              </a:solidFill>
              <a:latin typeface="Calibri"/>
              <a:ea typeface="Calibri"/>
              <a:cs typeface="Calibri"/>
              <a:sym typeface="Calibri"/>
            </a:endParaRPr>
          </a:p>
        </p:txBody>
      </p:sp>
      <p:sp>
        <p:nvSpPr>
          <p:cNvPr id="240" name="Google Shape;240;p16"/>
          <p:cNvSpPr/>
          <p:nvPr/>
        </p:nvSpPr>
        <p:spPr>
          <a:xfrm>
            <a:off x="3017520" y="2779776"/>
            <a:ext cx="4114800" cy="4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3A3A"/>
              </a:buClr>
              <a:buSzPts val="1200"/>
              <a:buFont typeface="Hind"/>
              <a:buNone/>
            </a:pPr>
            <a:r>
              <a:rPr b="0" i="0" lang="en-US" sz="1200" u="none" cap="none" strike="noStrike">
                <a:solidFill>
                  <a:srgbClr val="3A3A3A"/>
                </a:solidFill>
                <a:latin typeface="Hind"/>
                <a:ea typeface="Hind"/>
                <a:cs typeface="Hind"/>
                <a:sym typeface="Hind"/>
              </a:rPr>
              <a:t>Ontología en vez de recuperación suelta. El output se traza al origen.</a:t>
            </a:r>
            <a:endParaRPr b="0" i="0" sz="1200" u="none" cap="none" strike="noStrike">
              <a:solidFill>
                <a:schemeClr val="dk1"/>
              </a:solidFill>
              <a:latin typeface="Calibri"/>
              <a:ea typeface="Calibri"/>
              <a:cs typeface="Calibri"/>
              <a:sym typeface="Calibri"/>
            </a:endParaRPr>
          </a:p>
        </p:txBody>
      </p:sp>
      <p:sp>
        <p:nvSpPr>
          <p:cNvPr id="241" name="Google Shape;241;p16"/>
          <p:cNvSpPr/>
          <p:nvPr/>
        </p:nvSpPr>
        <p:spPr>
          <a:xfrm>
            <a:off x="7269480" y="2798064"/>
            <a:ext cx="118872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A8A8A"/>
              </a:buClr>
              <a:buSzPts val="1200"/>
              <a:buFont typeface="Hind"/>
              <a:buNone/>
            </a:pPr>
            <a:r>
              <a:rPr b="0" i="1" lang="en-US" sz="1200" u="none" cap="none" strike="noStrike">
                <a:solidFill>
                  <a:srgbClr val="8A8A8A"/>
                </a:solidFill>
                <a:latin typeface="Hind"/>
                <a:ea typeface="Hind"/>
                <a:cs typeface="Hind"/>
                <a:sym typeface="Hind"/>
              </a:rPr>
              <a:t>Palantir</a:t>
            </a:r>
            <a:endParaRPr b="0" i="0" sz="1200" u="none" cap="none" strike="noStrike">
              <a:solidFill>
                <a:schemeClr val="dk1"/>
              </a:solidFill>
              <a:latin typeface="Calibri"/>
              <a:ea typeface="Calibri"/>
              <a:cs typeface="Calibri"/>
              <a:sym typeface="Calibri"/>
            </a:endParaRPr>
          </a:p>
        </p:txBody>
      </p:sp>
      <p:sp>
        <p:nvSpPr>
          <p:cNvPr id="242" name="Google Shape;242;p16"/>
          <p:cNvSpPr/>
          <p:nvPr/>
        </p:nvSpPr>
        <p:spPr>
          <a:xfrm>
            <a:off x="548640" y="3429000"/>
            <a:ext cx="8046720" cy="658368"/>
          </a:xfrm>
          <a:prstGeom prst="rect">
            <a:avLst/>
          </a:prstGeom>
          <a:solidFill>
            <a:srgbClr val="2D2D2D"/>
          </a:solidFill>
          <a:ln cap="flat" cmpd="sng" w="9525">
            <a:solidFill>
              <a:srgbClr val="2D2D2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16"/>
          <p:cNvSpPr/>
          <p:nvPr/>
        </p:nvSpPr>
        <p:spPr>
          <a:xfrm>
            <a:off x="731520" y="3575304"/>
            <a:ext cx="32004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96F0"/>
              </a:buClr>
              <a:buSzPts val="1800"/>
              <a:buFont typeface="Hind"/>
              <a:buNone/>
            </a:pPr>
            <a:r>
              <a:rPr b="1" i="0" lang="en-US" sz="1800" u="none" cap="none" strike="noStrike">
                <a:solidFill>
                  <a:srgbClr val="A096F0"/>
                </a:solidFill>
                <a:latin typeface="Hind"/>
                <a:ea typeface="Hind"/>
                <a:cs typeface="Hind"/>
                <a:sym typeface="Hind"/>
              </a:rPr>
              <a:t>4</a:t>
            </a:r>
            <a:endParaRPr b="0" i="0" sz="1800" u="none" cap="none" strike="noStrike">
              <a:solidFill>
                <a:schemeClr val="dk1"/>
              </a:solidFill>
              <a:latin typeface="Calibri"/>
              <a:ea typeface="Calibri"/>
              <a:cs typeface="Calibri"/>
              <a:sym typeface="Calibri"/>
            </a:endParaRPr>
          </a:p>
        </p:txBody>
      </p:sp>
      <p:sp>
        <p:nvSpPr>
          <p:cNvPr id="244" name="Google Shape;244;p16"/>
          <p:cNvSpPr/>
          <p:nvPr/>
        </p:nvSpPr>
        <p:spPr>
          <a:xfrm>
            <a:off x="1143000" y="3575304"/>
            <a:ext cx="17830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500"/>
              <a:buFont typeface="Hind"/>
              <a:buNone/>
            </a:pPr>
            <a:r>
              <a:rPr b="1" i="0" lang="en-US" sz="1500" u="none" cap="none" strike="noStrike">
                <a:solidFill>
                  <a:srgbClr val="FFFFFF"/>
                </a:solidFill>
                <a:latin typeface="Hind"/>
                <a:ea typeface="Hind"/>
                <a:cs typeface="Hind"/>
                <a:sym typeface="Hind"/>
              </a:rPr>
              <a:t>Con freno</a:t>
            </a:r>
            <a:endParaRPr b="0" i="0" sz="1500" u="none" cap="none" strike="noStrike">
              <a:solidFill>
                <a:schemeClr val="dk1"/>
              </a:solidFill>
              <a:latin typeface="Calibri"/>
              <a:ea typeface="Calibri"/>
              <a:cs typeface="Calibri"/>
              <a:sym typeface="Calibri"/>
            </a:endParaRPr>
          </a:p>
        </p:txBody>
      </p:sp>
      <p:sp>
        <p:nvSpPr>
          <p:cNvPr id="245" name="Google Shape;245;p16"/>
          <p:cNvSpPr/>
          <p:nvPr/>
        </p:nvSpPr>
        <p:spPr>
          <a:xfrm>
            <a:off x="3017525" y="3648599"/>
            <a:ext cx="4114800" cy="36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BBBBB"/>
              </a:buClr>
              <a:buSzPts val="1200"/>
              <a:buFont typeface="Hind"/>
              <a:buNone/>
            </a:pPr>
            <a:r>
              <a:rPr b="0" i="0" lang="en-US" sz="1200" u="none" cap="none" strike="noStrike">
                <a:solidFill>
                  <a:srgbClr val="BBBBBB"/>
                </a:solidFill>
                <a:latin typeface="Hind"/>
                <a:ea typeface="Hind"/>
                <a:cs typeface="Hind"/>
                <a:sym typeface="Hind"/>
              </a:rPr>
              <a:t>Saber cuándo no hay suficiente significado para actuar.</a:t>
            </a:r>
            <a:endParaRPr b="0" i="0" sz="1200" u="none" cap="none" strike="noStrike">
              <a:solidFill>
                <a:schemeClr val="dk1"/>
              </a:solidFill>
              <a:latin typeface="Calibri"/>
              <a:ea typeface="Calibri"/>
              <a:cs typeface="Calibri"/>
              <a:sym typeface="Calibri"/>
            </a:endParaRPr>
          </a:p>
        </p:txBody>
      </p:sp>
      <p:sp>
        <p:nvSpPr>
          <p:cNvPr id="246" name="Google Shape;246;p16"/>
          <p:cNvSpPr/>
          <p:nvPr/>
        </p:nvSpPr>
        <p:spPr>
          <a:xfrm>
            <a:off x="7269480" y="3575304"/>
            <a:ext cx="118872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96F0"/>
              </a:buClr>
              <a:buSzPts val="1200"/>
              <a:buFont typeface="Hind"/>
              <a:buNone/>
            </a:pPr>
            <a:r>
              <a:rPr b="0" i="1" lang="en-US" sz="1200" u="none" cap="none" strike="noStrike">
                <a:solidFill>
                  <a:srgbClr val="A096F0"/>
                </a:solidFill>
                <a:latin typeface="Hind"/>
                <a:ea typeface="Hind"/>
                <a:cs typeface="Hind"/>
                <a:sym typeface="Hind"/>
              </a:rPr>
              <a:t>Nadie lo terminó</a:t>
            </a:r>
            <a:endParaRPr b="0" i="0" sz="1200" u="none" cap="none" strike="noStrike">
              <a:solidFill>
                <a:schemeClr val="dk1"/>
              </a:solidFill>
              <a:latin typeface="Calibri"/>
              <a:ea typeface="Calibri"/>
              <a:cs typeface="Calibri"/>
              <a:sym typeface="Calibri"/>
            </a:endParaRPr>
          </a:p>
        </p:txBody>
      </p:sp>
      <p:sp>
        <p:nvSpPr>
          <p:cNvPr id="247" name="Google Shape;247;p16"/>
          <p:cNvSpPr/>
          <p:nvPr/>
        </p:nvSpPr>
        <p:spPr>
          <a:xfrm>
            <a:off x="548640" y="4343400"/>
            <a:ext cx="804672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5FD1"/>
              </a:buClr>
              <a:buSzPts val="1400"/>
              <a:buFont typeface="Hind"/>
              <a:buNone/>
            </a:pPr>
            <a:r>
              <a:rPr b="0" i="1" lang="en-US" sz="1400" u="none" cap="none" strike="noStrike">
                <a:solidFill>
                  <a:srgbClr val="6B5FD1"/>
                </a:solidFill>
                <a:latin typeface="Hind"/>
                <a:ea typeface="Hind"/>
                <a:cs typeface="Hind"/>
                <a:sym typeface="Hind"/>
              </a:rPr>
              <a:t>El orden es de dependencia.  No </a:t>
            </a:r>
            <a:r>
              <a:rPr i="1" lang="en-US">
                <a:solidFill>
                  <a:srgbClr val="6B5FD1"/>
                </a:solidFill>
                <a:latin typeface="Hind"/>
                <a:ea typeface="Hind"/>
                <a:cs typeface="Hind"/>
                <a:sym typeface="Hind"/>
              </a:rPr>
              <a:t>se puede</a:t>
            </a:r>
            <a:r>
              <a:rPr b="0" i="1" lang="en-US" sz="1400" u="none" cap="none" strike="noStrike">
                <a:solidFill>
                  <a:srgbClr val="6B5FD1"/>
                </a:solidFill>
                <a:latin typeface="Hind"/>
                <a:ea typeface="Hind"/>
                <a:cs typeface="Hind"/>
                <a:sym typeface="Hind"/>
              </a:rPr>
              <a:t> validar significado que no definiste.</a:t>
            </a:r>
            <a:endParaRPr b="0" i="0" sz="14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0D0D"/>
        </a:solidFill>
      </p:bgPr>
    </p:bg>
    <p:spTree>
      <p:nvGrpSpPr>
        <p:cNvPr id="252" name="Shape 252"/>
        <p:cNvGrpSpPr/>
        <p:nvPr/>
      </p:nvGrpSpPr>
      <p:grpSpPr>
        <a:xfrm>
          <a:off x="0" y="0"/>
          <a:ext cx="0" cy="0"/>
          <a:chOff x="0" y="0"/>
          <a:chExt cx="0" cy="0"/>
        </a:xfrm>
      </p:grpSpPr>
      <p:sp>
        <p:nvSpPr>
          <p:cNvPr id="253" name="Google Shape;253;p17"/>
          <p:cNvSpPr txBox="1"/>
          <p:nvPr/>
        </p:nvSpPr>
        <p:spPr>
          <a:xfrm>
            <a:off x="548640" y="571500"/>
            <a:ext cx="8046600" cy="1143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US" sz="2600">
                <a:solidFill>
                  <a:srgbClr val="FFFFFF"/>
                </a:solidFill>
                <a:latin typeface="Hind"/>
                <a:ea typeface="Hind"/>
                <a:cs typeface="Hind"/>
                <a:sym typeface="Hind"/>
              </a:rPr>
              <a:t>Se trata de subir tan alto como el costo</a:t>
            </a:r>
            <a:endParaRPr b="1" sz="2600">
              <a:solidFill>
                <a:srgbClr val="FFFFFF"/>
              </a:solidFill>
              <a:latin typeface="Hind"/>
              <a:ea typeface="Hind"/>
              <a:cs typeface="Hind"/>
              <a:sym typeface="Hind"/>
            </a:endParaRPr>
          </a:p>
          <a:p>
            <a:pPr indent="0" lvl="0" marL="0" rtl="0" algn="l">
              <a:spcBef>
                <a:spcPts val="600"/>
              </a:spcBef>
              <a:spcAft>
                <a:spcPts val="0"/>
              </a:spcAft>
              <a:buNone/>
            </a:pPr>
            <a:r>
              <a:rPr b="1" lang="en-US" sz="2600">
                <a:solidFill>
                  <a:srgbClr val="FFFFFF"/>
                </a:solidFill>
                <a:latin typeface="Hind"/>
                <a:ea typeface="Hind"/>
                <a:cs typeface="Hind"/>
                <a:sym typeface="Hind"/>
              </a:rPr>
              <a:t>de equivocarte lo exija. </a:t>
            </a:r>
            <a:r>
              <a:rPr b="1" lang="en-US" sz="2600">
                <a:solidFill>
                  <a:srgbClr val="A096F0"/>
                </a:solidFill>
                <a:latin typeface="Hind"/>
                <a:ea typeface="Hind"/>
                <a:cs typeface="Hind"/>
                <a:sym typeface="Hind"/>
              </a:rPr>
              <a:t>Y no más.</a:t>
            </a:r>
            <a:endParaRPr b="1" sz="2600">
              <a:solidFill>
                <a:srgbClr val="FFFFFF"/>
              </a:solidFill>
              <a:latin typeface="Hind"/>
              <a:ea typeface="Hind"/>
              <a:cs typeface="Hind"/>
              <a:sym typeface="Hind"/>
            </a:endParaRPr>
          </a:p>
        </p:txBody>
      </p:sp>
      <p:grpSp>
        <p:nvGrpSpPr>
          <p:cNvPr id="254" name="Google Shape;254;p17"/>
          <p:cNvGrpSpPr/>
          <p:nvPr/>
        </p:nvGrpSpPr>
        <p:grpSpPr>
          <a:xfrm>
            <a:off x="548640" y="2095500"/>
            <a:ext cx="3810000" cy="1905000"/>
            <a:chOff x="0" y="0"/>
            <a:chExt cx="3810000" cy="1905000"/>
          </a:xfrm>
        </p:grpSpPr>
        <p:sp>
          <p:nvSpPr>
            <p:cNvPr id="255" name="Google Shape;255;p17"/>
            <p:cNvSpPr/>
            <p:nvPr/>
          </p:nvSpPr>
          <p:spPr>
            <a:xfrm>
              <a:off x="0" y="0"/>
              <a:ext cx="3810000" cy="1905000"/>
            </a:xfrm>
            <a:prstGeom prst="roundRect">
              <a:avLst>
                <a:gd fmla="val 4000" name="adj"/>
              </a:avLst>
            </a:prstGeom>
            <a:solidFill>
              <a:srgbClr val="161622"/>
            </a:solidFill>
            <a:ln cap="flat" cmpd="sng" w="14300">
              <a:solidFill>
                <a:srgbClr val="2D2D3F"/>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56" name="Google Shape;256;p17"/>
            <p:cNvSpPr txBox="1"/>
            <p:nvPr/>
          </p:nvSpPr>
          <p:spPr>
            <a:xfrm>
              <a:off x="228600" y="228600"/>
              <a:ext cx="3352800" cy="1447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US" sz="3200">
                  <a:solidFill>
                    <a:srgbClr val="A096F0"/>
                  </a:solidFill>
                  <a:latin typeface="Material Icons"/>
                  <a:ea typeface="Material Icons"/>
                  <a:cs typeface="Material Icons"/>
                  <a:sym typeface="Material Icons"/>
                </a:rPr>
                <a:t>healing</a:t>
              </a:r>
              <a:endParaRPr sz="3200">
                <a:solidFill>
                  <a:srgbClr val="A096F0"/>
                </a:solidFill>
                <a:latin typeface="Material Icons"/>
                <a:ea typeface="Material Icons"/>
                <a:cs typeface="Material Icons"/>
                <a:sym typeface="Material Icons"/>
              </a:endParaRPr>
            </a:p>
            <a:p>
              <a:pPr indent="0" lvl="0" marL="0" rtl="0" algn="l">
                <a:spcBef>
                  <a:spcPts val="0"/>
                </a:spcBef>
                <a:spcAft>
                  <a:spcPts val="0"/>
                </a:spcAft>
                <a:buNone/>
              </a:pPr>
              <a:r>
                <a:rPr b="1" lang="en-US" sz="2000">
                  <a:solidFill>
                    <a:srgbClr val="FFFFFF"/>
                  </a:solidFill>
                  <a:latin typeface="Hind"/>
                  <a:ea typeface="Hind"/>
                  <a:cs typeface="Hind"/>
                  <a:sym typeface="Hind"/>
                </a:rPr>
                <a:t>Salud</a:t>
              </a:r>
              <a:endParaRPr b="1" sz="2000">
                <a:solidFill>
                  <a:srgbClr val="FFFFFF"/>
                </a:solidFill>
                <a:latin typeface="Hind"/>
                <a:ea typeface="Hind"/>
                <a:cs typeface="Hind"/>
                <a:sym typeface="Hind"/>
              </a:endParaRPr>
            </a:p>
            <a:p>
              <a:pPr indent="0" lvl="0" marL="0" rtl="0" algn="l">
                <a:spcBef>
                  <a:spcPts val="300"/>
                </a:spcBef>
                <a:spcAft>
                  <a:spcPts val="0"/>
                </a:spcAft>
                <a:buNone/>
              </a:pPr>
              <a:r>
                <a:rPr i="1" lang="en-US" sz="1400">
                  <a:solidFill>
                    <a:srgbClr val="A096F0"/>
                  </a:solidFill>
                  <a:latin typeface="Hind"/>
                  <a:ea typeface="Hind"/>
                  <a:cs typeface="Hind"/>
                  <a:sym typeface="Hind"/>
                </a:rPr>
                <a:t>Sube hasta arriba.</a:t>
              </a:r>
              <a:endParaRPr i="1" sz="1400">
                <a:solidFill>
                  <a:srgbClr val="A096F0"/>
                </a:solidFill>
                <a:latin typeface="Hind"/>
                <a:ea typeface="Hind"/>
                <a:cs typeface="Hind"/>
                <a:sym typeface="Hind"/>
              </a:endParaRPr>
            </a:p>
          </p:txBody>
        </p:sp>
      </p:grpSp>
      <p:grpSp>
        <p:nvGrpSpPr>
          <p:cNvPr id="257" name="Google Shape;257;p17"/>
          <p:cNvGrpSpPr/>
          <p:nvPr/>
        </p:nvGrpSpPr>
        <p:grpSpPr>
          <a:xfrm>
            <a:off x="4785360" y="2095500"/>
            <a:ext cx="3810000" cy="1905000"/>
            <a:chOff x="0" y="0"/>
            <a:chExt cx="3810000" cy="1905000"/>
          </a:xfrm>
        </p:grpSpPr>
        <p:sp>
          <p:nvSpPr>
            <p:cNvPr id="258" name="Google Shape;258;p17"/>
            <p:cNvSpPr/>
            <p:nvPr/>
          </p:nvSpPr>
          <p:spPr>
            <a:xfrm>
              <a:off x="0" y="0"/>
              <a:ext cx="3810000" cy="1905000"/>
            </a:xfrm>
            <a:prstGeom prst="roundRect">
              <a:avLst>
                <a:gd fmla="val 4000" name="adj"/>
              </a:avLst>
            </a:prstGeom>
            <a:solidFill>
              <a:srgbClr val="161622"/>
            </a:solidFill>
            <a:ln cap="flat" cmpd="sng" w="14300">
              <a:solidFill>
                <a:srgbClr val="2D2D3F"/>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59" name="Google Shape;259;p17"/>
            <p:cNvSpPr txBox="1"/>
            <p:nvPr/>
          </p:nvSpPr>
          <p:spPr>
            <a:xfrm>
              <a:off x="228600" y="228600"/>
              <a:ext cx="3352800" cy="1447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US" sz="3200">
                  <a:solidFill>
                    <a:srgbClr val="8A8A8A"/>
                  </a:solidFill>
                  <a:latin typeface="Material Icons"/>
                  <a:ea typeface="Material Icons"/>
                  <a:cs typeface="Material Icons"/>
                  <a:sym typeface="Material Icons"/>
                </a:rPr>
                <a:t>bar_chart</a:t>
              </a:r>
              <a:endParaRPr sz="3200">
                <a:solidFill>
                  <a:srgbClr val="8A8A8A"/>
                </a:solidFill>
                <a:latin typeface="Material Icons"/>
                <a:ea typeface="Material Icons"/>
                <a:cs typeface="Material Icons"/>
                <a:sym typeface="Material Icons"/>
              </a:endParaRPr>
            </a:p>
            <a:p>
              <a:pPr indent="0" lvl="0" marL="0" rtl="0" algn="l">
                <a:spcBef>
                  <a:spcPts val="0"/>
                </a:spcBef>
                <a:spcAft>
                  <a:spcPts val="0"/>
                </a:spcAft>
                <a:buNone/>
              </a:pPr>
              <a:r>
                <a:rPr b="1" lang="en-US" sz="2000">
                  <a:solidFill>
                    <a:srgbClr val="FFFFFF"/>
                  </a:solidFill>
                  <a:latin typeface="Hind"/>
                  <a:ea typeface="Hind"/>
                  <a:cs typeface="Hind"/>
                  <a:sym typeface="Hind"/>
                </a:rPr>
                <a:t>Un dashboard de mercadeo</a:t>
              </a:r>
              <a:endParaRPr b="1" sz="2000">
                <a:solidFill>
                  <a:srgbClr val="FFFFFF"/>
                </a:solidFill>
                <a:latin typeface="Hind"/>
                <a:ea typeface="Hind"/>
                <a:cs typeface="Hind"/>
                <a:sym typeface="Hind"/>
              </a:endParaRPr>
            </a:p>
            <a:p>
              <a:pPr indent="0" lvl="0" marL="0" rtl="0" algn="l">
                <a:spcBef>
                  <a:spcPts val="300"/>
                </a:spcBef>
                <a:spcAft>
                  <a:spcPts val="0"/>
                </a:spcAft>
                <a:buNone/>
              </a:pPr>
              <a:r>
                <a:rPr i="1" lang="en-US" sz="1400">
                  <a:solidFill>
                    <a:srgbClr val="CCCCCC"/>
                  </a:solidFill>
                  <a:latin typeface="Hind"/>
                  <a:ea typeface="Hind"/>
                  <a:cs typeface="Hind"/>
                  <a:sym typeface="Hind"/>
                </a:rPr>
                <a:t>No lo necesita.</a:t>
              </a:r>
              <a:endParaRPr i="1" sz="1400">
                <a:solidFill>
                  <a:srgbClr val="CCCCCC"/>
                </a:solidFill>
                <a:latin typeface="Hind"/>
                <a:ea typeface="Hind"/>
                <a:cs typeface="Hind"/>
                <a:sym typeface="Hind"/>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pic>
        <p:nvPicPr>
          <p:cNvPr descr="Spanish text: &quot;CUARTA PARTE. El caso donde no queda opción.&quot; over a dark, geometric background." id="265" name="Google Shape;265;g3f5876c6514_64_181"/>
          <p:cNvPicPr preferRelativeResize="0"/>
          <p:nvPr/>
        </p:nvPicPr>
        <p:blipFill>
          <a:blip r:embed="rId3">
            <a:alphaModFix/>
          </a:blip>
          <a:stretch>
            <a:fillRect/>
          </a:stretch>
        </p:blipFill>
        <p:spPr>
          <a:xfrm>
            <a:off x="-35700" y="0"/>
            <a:ext cx="9210675" cy="5143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4FF"/>
        </a:solidFill>
      </p:bgPr>
    </p:bg>
    <p:spTree>
      <p:nvGrpSpPr>
        <p:cNvPr id="22" name="Shape 22"/>
        <p:cNvGrpSpPr/>
        <p:nvPr/>
      </p:nvGrpSpPr>
      <p:grpSpPr>
        <a:xfrm>
          <a:off x="0" y="0"/>
          <a:ext cx="0" cy="0"/>
          <a:chOff x="0" y="0"/>
          <a:chExt cx="0" cy="0"/>
        </a:xfrm>
      </p:grpSpPr>
      <p:sp>
        <p:nvSpPr>
          <p:cNvPr id="23" name="Google Shape;23;p2"/>
          <p:cNvSpPr txBox="1"/>
          <p:nvPr/>
        </p:nvSpPr>
        <p:spPr>
          <a:xfrm>
            <a:off x="762000" y="476250"/>
            <a:ext cx="7620000" cy="5715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US" sz="2800">
                <a:solidFill>
                  <a:srgbClr val="6B5FD1"/>
                </a:solidFill>
                <a:latin typeface="Hind"/>
                <a:ea typeface="Hind"/>
                <a:cs typeface="Hind"/>
                <a:sym typeface="Hind"/>
              </a:rPr>
              <a:t>El título dice “agentic”.</a:t>
            </a:r>
            <a:endParaRPr b="1" sz="2800">
              <a:solidFill>
                <a:srgbClr val="6B5FD1"/>
              </a:solidFill>
              <a:latin typeface="Hind"/>
              <a:ea typeface="Hind"/>
              <a:cs typeface="Hind"/>
              <a:sym typeface="Hind"/>
            </a:endParaRPr>
          </a:p>
        </p:txBody>
      </p:sp>
      <p:grpSp>
        <p:nvGrpSpPr>
          <p:cNvPr id="24" name="Google Shape;24;p2"/>
          <p:cNvGrpSpPr/>
          <p:nvPr/>
        </p:nvGrpSpPr>
        <p:grpSpPr>
          <a:xfrm>
            <a:off x="762000" y="1238250"/>
            <a:ext cx="3619500" cy="2667000"/>
            <a:chOff x="0" y="0"/>
            <a:chExt cx="3619500" cy="2667000"/>
          </a:xfrm>
        </p:grpSpPr>
        <p:sp>
          <p:nvSpPr>
            <p:cNvPr id="25" name="Google Shape;25;p2"/>
            <p:cNvSpPr/>
            <p:nvPr/>
          </p:nvSpPr>
          <p:spPr>
            <a:xfrm>
              <a:off x="0" y="0"/>
              <a:ext cx="3619500" cy="2667000"/>
            </a:xfrm>
            <a:prstGeom prst="roundRect">
              <a:avLst>
                <a:gd fmla="val 5714" name="adj"/>
              </a:avLst>
            </a:prstGeom>
            <a:solidFill>
              <a:srgbClr val="FFFFFF"/>
            </a:solidFill>
            <a:ln cap="flat" cmpd="sng" w="14300">
              <a:solidFill>
                <a:srgbClr val="E4E2F5"/>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6" name="Google Shape;26;p2"/>
            <p:cNvSpPr txBox="1"/>
            <p:nvPr/>
          </p:nvSpPr>
          <p:spPr>
            <a:xfrm>
              <a:off x="285750" y="320802"/>
              <a:ext cx="381000" cy="3810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US" sz="2400">
                  <a:solidFill>
                    <a:srgbClr val="6B5FD1"/>
                  </a:solidFill>
                  <a:latin typeface="Material Icons"/>
                  <a:ea typeface="Material Icons"/>
                  <a:cs typeface="Material Icons"/>
                  <a:sym typeface="Material Icons"/>
                </a:rPr>
                <a:t>dashboard</a:t>
              </a:r>
              <a:endParaRPr sz="2400">
                <a:solidFill>
                  <a:srgbClr val="6B5FD1"/>
                </a:solidFill>
                <a:latin typeface="Material Icons"/>
                <a:ea typeface="Material Icons"/>
                <a:cs typeface="Material Icons"/>
                <a:sym typeface="Material Icons"/>
              </a:endParaRPr>
            </a:p>
          </p:txBody>
        </p:sp>
        <p:sp>
          <p:nvSpPr>
            <p:cNvPr id="27" name="Google Shape;27;p2"/>
            <p:cNvSpPr txBox="1"/>
            <p:nvPr/>
          </p:nvSpPr>
          <p:spPr>
            <a:xfrm>
              <a:off x="285750" y="809625"/>
              <a:ext cx="3048000" cy="157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US" sz="1800">
                  <a:solidFill>
                    <a:srgbClr val="6B5FD1"/>
                  </a:solidFill>
                  <a:latin typeface="Hind"/>
                  <a:ea typeface="Hind"/>
                  <a:cs typeface="Hind"/>
                  <a:sym typeface="Hind"/>
                </a:rPr>
                <a:t>Un dashboard reporta</a:t>
              </a:r>
              <a:endParaRPr b="1" sz="1800">
                <a:solidFill>
                  <a:srgbClr val="6B5FD1"/>
                </a:solidFill>
                <a:latin typeface="Hind"/>
                <a:ea typeface="Hind"/>
                <a:cs typeface="Hind"/>
                <a:sym typeface="Hind"/>
              </a:endParaRPr>
            </a:p>
            <a:p>
              <a:pPr indent="0" lvl="0" marL="0" rtl="0" algn="l">
                <a:spcBef>
                  <a:spcPts val="900"/>
                </a:spcBef>
                <a:spcAft>
                  <a:spcPts val="0"/>
                </a:spcAft>
                <a:buNone/>
              </a:pPr>
              <a:r>
                <a:rPr b="0" lang="en-US" sz="1250">
                  <a:solidFill>
                    <a:srgbClr val="3A3A3A"/>
                  </a:solidFill>
                  <a:latin typeface="Hind"/>
                  <a:ea typeface="Hind"/>
                  <a:cs typeface="Hind"/>
                  <a:sym typeface="Hind"/>
                </a:rPr>
                <a:t>• Un número malo llega a la pantalla.</a:t>
              </a:r>
              <a:endParaRPr b="0" sz="1250">
                <a:solidFill>
                  <a:srgbClr val="3A3A3A"/>
                </a:solidFill>
                <a:latin typeface="Hind"/>
                <a:ea typeface="Hind"/>
                <a:cs typeface="Hind"/>
                <a:sym typeface="Hind"/>
              </a:endParaRPr>
            </a:p>
            <a:p>
              <a:pPr indent="0" lvl="0" marL="0" rtl="0" algn="l">
                <a:spcBef>
                  <a:spcPts val="600"/>
                </a:spcBef>
                <a:spcAft>
                  <a:spcPts val="0"/>
                </a:spcAft>
                <a:buNone/>
              </a:pPr>
              <a:r>
                <a:rPr b="0" lang="en-US" sz="1250">
                  <a:solidFill>
                    <a:srgbClr val="3A3A3A"/>
                  </a:solidFill>
                  <a:latin typeface="Hind"/>
                  <a:ea typeface="Hind"/>
                  <a:cs typeface="Hind"/>
                  <a:sym typeface="Hind"/>
                </a:rPr>
                <a:t>• Alguien lo mira y dice: esto no me huele bien.</a:t>
              </a:r>
              <a:endParaRPr b="0" sz="1250">
                <a:solidFill>
                  <a:srgbClr val="3A3A3A"/>
                </a:solidFill>
                <a:latin typeface="Hind"/>
                <a:ea typeface="Hind"/>
                <a:cs typeface="Hind"/>
                <a:sym typeface="Hind"/>
              </a:endParaRPr>
            </a:p>
            <a:p>
              <a:pPr indent="0" lvl="0" marL="0" rtl="0" algn="l">
                <a:spcBef>
                  <a:spcPts val="600"/>
                </a:spcBef>
                <a:spcAft>
                  <a:spcPts val="0"/>
                </a:spcAft>
                <a:buNone/>
              </a:pPr>
              <a:r>
                <a:rPr b="0" lang="en-US" sz="1250">
                  <a:solidFill>
                    <a:srgbClr val="3A3A3A"/>
                  </a:solidFill>
                  <a:latin typeface="Hind"/>
                  <a:ea typeface="Hind"/>
                  <a:cs typeface="Hind"/>
                  <a:sym typeface="Hind"/>
                </a:rPr>
                <a:t>• Y lo devuelve.</a:t>
              </a:r>
              <a:endParaRPr b="0" sz="1250">
                <a:solidFill>
                  <a:srgbClr val="3A3A3A"/>
                </a:solidFill>
                <a:latin typeface="Hind"/>
                <a:ea typeface="Hind"/>
                <a:cs typeface="Hind"/>
                <a:sym typeface="Hind"/>
              </a:endParaRPr>
            </a:p>
          </p:txBody>
        </p:sp>
      </p:grpSp>
      <p:grpSp>
        <p:nvGrpSpPr>
          <p:cNvPr id="28" name="Google Shape;28;p2"/>
          <p:cNvGrpSpPr/>
          <p:nvPr/>
        </p:nvGrpSpPr>
        <p:grpSpPr>
          <a:xfrm>
            <a:off x="4762500" y="1238250"/>
            <a:ext cx="3619500" cy="2667000"/>
            <a:chOff x="0" y="0"/>
            <a:chExt cx="3619500" cy="2667000"/>
          </a:xfrm>
        </p:grpSpPr>
        <p:sp>
          <p:nvSpPr>
            <p:cNvPr id="29" name="Google Shape;29;p2"/>
            <p:cNvSpPr/>
            <p:nvPr/>
          </p:nvSpPr>
          <p:spPr>
            <a:xfrm>
              <a:off x="0" y="0"/>
              <a:ext cx="3619500" cy="2667000"/>
            </a:xfrm>
            <a:prstGeom prst="roundRect">
              <a:avLst>
                <a:gd fmla="val 5714" name="adj"/>
              </a:avLst>
            </a:prstGeom>
            <a:solidFill>
              <a:srgbClr val="2D2D2D"/>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0" name="Google Shape;30;p2"/>
            <p:cNvSpPr txBox="1"/>
            <p:nvPr/>
          </p:nvSpPr>
          <p:spPr>
            <a:xfrm>
              <a:off x="285750" y="320802"/>
              <a:ext cx="381000" cy="3810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US" sz="2400">
                  <a:solidFill>
                    <a:srgbClr val="A096F0"/>
                  </a:solidFill>
                  <a:latin typeface="Material Icons"/>
                  <a:ea typeface="Material Icons"/>
                  <a:cs typeface="Material Icons"/>
                  <a:sym typeface="Material Icons"/>
                </a:rPr>
                <a:t>bolt</a:t>
              </a:r>
              <a:endParaRPr sz="2400">
                <a:solidFill>
                  <a:srgbClr val="A096F0"/>
                </a:solidFill>
                <a:latin typeface="Material Icons"/>
                <a:ea typeface="Material Icons"/>
                <a:cs typeface="Material Icons"/>
                <a:sym typeface="Material Icons"/>
              </a:endParaRPr>
            </a:p>
          </p:txBody>
        </p:sp>
        <p:sp>
          <p:nvSpPr>
            <p:cNvPr id="31" name="Google Shape;31;p2"/>
            <p:cNvSpPr txBox="1"/>
            <p:nvPr/>
          </p:nvSpPr>
          <p:spPr>
            <a:xfrm>
              <a:off x="285750" y="809625"/>
              <a:ext cx="3048000" cy="157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US" sz="1800">
                  <a:solidFill>
                    <a:srgbClr val="A096F0"/>
                  </a:solidFill>
                  <a:latin typeface="Hind"/>
                  <a:ea typeface="Hind"/>
                  <a:cs typeface="Hind"/>
                  <a:sym typeface="Hind"/>
                </a:rPr>
                <a:t>Un agente actúa</a:t>
              </a:r>
              <a:endParaRPr b="1" sz="1800">
                <a:solidFill>
                  <a:srgbClr val="A096F0"/>
                </a:solidFill>
                <a:latin typeface="Hind"/>
                <a:ea typeface="Hind"/>
                <a:cs typeface="Hind"/>
                <a:sym typeface="Hind"/>
              </a:endParaRPr>
            </a:p>
            <a:p>
              <a:pPr indent="0" lvl="0" marL="0" rtl="0" algn="l">
                <a:spcBef>
                  <a:spcPts val="900"/>
                </a:spcBef>
                <a:spcAft>
                  <a:spcPts val="0"/>
                </a:spcAft>
                <a:buNone/>
              </a:pPr>
              <a:r>
                <a:rPr b="0" lang="en-US" sz="1250">
                  <a:solidFill>
                    <a:srgbClr val="CFCFCF"/>
                  </a:solidFill>
                  <a:latin typeface="Hind"/>
                  <a:ea typeface="Hind"/>
                  <a:cs typeface="Hind"/>
                  <a:sym typeface="Hind"/>
                </a:rPr>
                <a:t>• El error se ejecuta.</a:t>
              </a:r>
              <a:endParaRPr b="0" sz="1250">
                <a:solidFill>
                  <a:srgbClr val="CFCFCF"/>
                </a:solidFill>
                <a:latin typeface="Hind"/>
                <a:ea typeface="Hind"/>
                <a:cs typeface="Hind"/>
                <a:sym typeface="Hind"/>
              </a:endParaRPr>
            </a:p>
            <a:p>
              <a:pPr indent="0" lvl="0" marL="0" rtl="0" algn="l">
                <a:spcBef>
                  <a:spcPts val="600"/>
                </a:spcBef>
                <a:spcAft>
                  <a:spcPts val="0"/>
                </a:spcAft>
                <a:buNone/>
              </a:pPr>
              <a:r>
                <a:rPr b="0" lang="en-US" sz="1250">
                  <a:solidFill>
                    <a:srgbClr val="CFCFCF"/>
                  </a:solidFill>
                  <a:latin typeface="Hind"/>
                  <a:ea typeface="Hind"/>
                  <a:cs typeface="Hind"/>
                  <a:sym typeface="Hind"/>
                </a:rPr>
                <a:t>• Y se propaga.</a:t>
              </a:r>
              <a:endParaRPr b="0" sz="1250">
                <a:solidFill>
                  <a:srgbClr val="CFCFCF"/>
                </a:solidFill>
                <a:latin typeface="Hind"/>
                <a:ea typeface="Hind"/>
                <a:cs typeface="Hind"/>
                <a:sym typeface="Hind"/>
              </a:endParaRPr>
            </a:p>
            <a:p>
              <a:pPr indent="0" lvl="0" marL="0" rtl="0" algn="l">
                <a:spcBef>
                  <a:spcPts val="600"/>
                </a:spcBef>
                <a:spcAft>
                  <a:spcPts val="0"/>
                </a:spcAft>
                <a:buNone/>
              </a:pPr>
              <a:r>
                <a:rPr b="0" lang="en-US" sz="1250">
                  <a:solidFill>
                    <a:srgbClr val="CFCFCF"/>
                  </a:solidFill>
                  <a:latin typeface="Hind"/>
                  <a:ea typeface="Hind"/>
                  <a:cs typeface="Hind"/>
                  <a:sym typeface="Hind"/>
                </a:rPr>
                <a:t>• Nadie lo olió a tiempo.</a:t>
              </a:r>
              <a:endParaRPr b="0" sz="1250">
                <a:solidFill>
                  <a:srgbClr val="CFCFCF"/>
                </a:solidFill>
                <a:latin typeface="Hind"/>
                <a:ea typeface="Hind"/>
                <a:cs typeface="Hind"/>
                <a:sym typeface="Hind"/>
              </a:endParaRPr>
            </a:p>
          </p:txBody>
        </p:sp>
      </p:grpSp>
      <p:sp>
        <p:nvSpPr>
          <p:cNvPr id="32" name="Google Shape;32;p2"/>
          <p:cNvSpPr txBox="1"/>
          <p:nvPr/>
        </p:nvSpPr>
        <p:spPr>
          <a:xfrm>
            <a:off x="762000" y="4238625"/>
            <a:ext cx="7620000" cy="4764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0" i="1" lang="en-US" sz="1350">
                <a:solidFill>
                  <a:srgbClr val="6B5FD1"/>
                </a:solidFill>
                <a:latin typeface="Hind"/>
                <a:ea typeface="Hind"/>
                <a:cs typeface="Hind"/>
                <a:sym typeface="Hind"/>
              </a:rPr>
              <a:t>Los agentes no son mi tema. Pero son la razón por la que esto se volvió urgente.</a:t>
            </a:r>
            <a:endParaRPr b="0" i="1" sz="1350">
              <a:solidFill>
                <a:srgbClr val="6B5FD1"/>
              </a:solidFill>
              <a:latin typeface="Hind"/>
              <a:ea typeface="Hind"/>
              <a:cs typeface="Hind"/>
              <a:sym typeface="Hin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4FF"/>
        </a:solidFill>
      </p:bgPr>
    </p:bg>
    <p:spTree>
      <p:nvGrpSpPr>
        <p:cNvPr id="270" name="Shape 270"/>
        <p:cNvGrpSpPr/>
        <p:nvPr/>
      </p:nvGrpSpPr>
      <p:grpSpPr>
        <a:xfrm>
          <a:off x="0" y="0"/>
          <a:ext cx="0" cy="0"/>
          <a:chOff x="0" y="0"/>
          <a:chExt cx="0" cy="0"/>
        </a:xfrm>
      </p:grpSpPr>
      <p:sp>
        <p:nvSpPr>
          <p:cNvPr id="271" name="Google Shape;271;p19"/>
          <p:cNvSpPr/>
          <p:nvPr/>
        </p:nvSpPr>
        <p:spPr>
          <a:xfrm>
            <a:off x="548640" y="384048"/>
            <a:ext cx="804672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5FD1"/>
              </a:buClr>
              <a:buSzPts val="2600"/>
              <a:buFont typeface="Hind"/>
              <a:buNone/>
            </a:pPr>
            <a:r>
              <a:rPr b="1" i="0" lang="en-US" sz="2600" u="none" cap="none" strike="noStrike">
                <a:solidFill>
                  <a:srgbClr val="6B5FD1"/>
                </a:solidFill>
                <a:latin typeface="Hind"/>
                <a:ea typeface="Hind"/>
                <a:cs typeface="Hind"/>
                <a:sym typeface="Hind"/>
              </a:rPr>
              <a:t>Llevamos años en esto.</a:t>
            </a:r>
            <a:endParaRPr b="0" i="0" sz="2600" u="none" cap="none" strike="noStrike">
              <a:solidFill>
                <a:schemeClr val="dk1"/>
              </a:solidFill>
              <a:latin typeface="Calibri"/>
              <a:ea typeface="Calibri"/>
              <a:cs typeface="Calibri"/>
              <a:sym typeface="Calibri"/>
            </a:endParaRPr>
          </a:p>
        </p:txBody>
      </p:sp>
      <p:sp>
        <p:nvSpPr>
          <p:cNvPr id="272" name="Google Shape;272;p19"/>
          <p:cNvSpPr/>
          <p:nvPr/>
        </p:nvSpPr>
        <p:spPr>
          <a:xfrm>
            <a:off x="548640" y="1143000"/>
            <a:ext cx="2514600" cy="1234440"/>
          </a:xfrm>
          <a:prstGeom prst="rect">
            <a:avLst/>
          </a:prstGeom>
          <a:solidFill>
            <a:srgbClr val="FFFFFF"/>
          </a:solidFill>
          <a:ln cap="flat" cmpd="sng" w="9525">
            <a:solidFill>
              <a:srgbClr val="E4E2F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19"/>
          <p:cNvSpPr/>
          <p:nvPr/>
        </p:nvSpPr>
        <p:spPr>
          <a:xfrm>
            <a:off x="777240" y="1325880"/>
            <a:ext cx="2103120" cy="5029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B5FD1"/>
              </a:buClr>
              <a:buSzPts val="1600"/>
              <a:buFont typeface="Hind"/>
              <a:buNone/>
            </a:pPr>
            <a:r>
              <a:rPr b="1" i="0" lang="en-US" sz="1600" u="none" cap="none" strike="noStrike">
                <a:solidFill>
                  <a:srgbClr val="6B5FD1"/>
                </a:solidFill>
                <a:latin typeface="Hind"/>
                <a:ea typeface="Hind"/>
                <a:cs typeface="Hind"/>
                <a:sym typeface="Hind"/>
              </a:rPr>
              <a:t>Un decreto</a:t>
            </a:r>
            <a:endParaRPr b="0" i="0" sz="1600" u="none" cap="none" strike="noStrike">
              <a:solidFill>
                <a:schemeClr val="dk1"/>
              </a:solidFill>
              <a:latin typeface="Calibri"/>
              <a:ea typeface="Calibri"/>
              <a:cs typeface="Calibri"/>
              <a:sym typeface="Calibri"/>
            </a:endParaRPr>
          </a:p>
        </p:txBody>
      </p:sp>
      <p:sp>
        <p:nvSpPr>
          <p:cNvPr id="274" name="Google Shape;274;p19"/>
          <p:cNvSpPr/>
          <p:nvPr/>
        </p:nvSpPr>
        <p:spPr>
          <a:xfrm>
            <a:off x="777240" y="1874520"/>
            <a:ext cx="210312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A3A3A"/>
              </a:buClr>
              <a:buSzPts val="1300"/>
              <a:buFont typeface="Hind"/>
              <a:buNone/>
            </a:pPr>
            <a:r>
              <a:rPr b="0" i="0" lang="en-US" sz="1300" u="none" cap="none" strike="noStrike">
                <a:solidFill>
                  <a:srgbClr val="3A3A3A"/>
                </a:solidFill>
                <a:latin typeface="Hind"/>
                <a:ea typeface="Hind"/>
                <a:cs typeface="Hind"/>
                <a:sym typeface="Hind"/>
              </a:rPr>
              <a:t>Hace tres años.</a:t>
            </a:r>
            <a:endParaRPr b="0" i="0" sz="1300" u="none" cap="none" strike="noStrike">
              <a:solidFill>
                <a:schemeClr val="dk1"/>
              </a:solidFill>
              <a:latin typeface="Calibri"/>
              <a:ea typeface="Calibri"/>
              <a:cs typeface="Calibri"/>
              <a:sym typeface="Calibri"/>
            </a:endParaRPr>
          </a:p>
        </p:txBody>
      </p:sp>
      <p:sp>
        <p:nvSpPr>
          <p:cNvPr id="275" name="Google Shape;275;p19"/>
          <p:cNvSpPr/>
          <p:nvPr/>
        </p:nvSpPr>
        <p:spPr>
          <a:xfrm>
            <a:off x="3246120" y="1143000"/>
            <a:ext cx="2514600" cy="1234440"/>
          </a:xfrm>
          <a:prstGeom prst="rect">
            <a:avLst/>
          </a:prstGeom>
          <a:solidFill>
            <a:srgbClr val="FFFFFF"/>
          </a:solidFill>
          <a:ln cap="flat" cmpd="sng" w="9525">
            <a:solidFill>
              <a:srgbClr val="E4E2F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19"/>
          <p:cNvSpPr/>
          <p:nvPr/>
        </p:nvSpPr>
        <p:spPr>
          <a:xfrm>
            <a:off x="3474720" y="1325880"/>
            <a:ext cx="2103120" cy="5029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B5FD1"/>
              </a:buClr>
              <a:buSzPts val="1600"/>
              <a:buFont typeface="Hind"/>
              <a:buNone/>
            </a:pPr>
            <a:r>
              <a:rPr b="1" i="0" lang="en-US" sz="1600" u="none" cap="none" strike="noStrike">
                <a:solidFill>
                  <a:srgbClr val="6B5FD1"/>
                </a:solidFill>
                <a:latin typeface="Hind"/>
                <a:ea typeface="Hind"/>
                <a:cs typeface="Hind"/>
                <a:sym typeface="Hind"/>
              </a:rPr>
              <a:t>Guías FHIR Core</a:t>
            </a:r>
            <a:endParaRPr b="0" i="0" sz="1600" u="none" cap="none" strike="noStrike">
              <a:solidFill>
                <a:schemeClr val="dk1"/>
              </a:solidFill>
              <a:latin typeface="Calibri"/>
              <a:ea typeface="Calibri"/>
              <a:cs typeface="Calibri"/>
              <a:sym typeface="Calibri"/>
            </a:endParaRPr>
          </a:p>
        </p:txBody>
      </p:sp>
      <p:sp>
        <p:nvSpPr>
          <p:cNvPr id="277" name="Google Shape;277;p19"/>
          <p:cNvSpPr/>
          <p:nvPr/>
        </p:nvSpPr>
        <p:spPr>
          <a:xfrm>
            <a:off x="3474720" y="1874520"/>
            <a:ext cx="210312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A3A3A"/>
              </a:buClr>
              <a:buSzPts val="1300"/>
              <a:buFont typeface="Hind"/>
              <a:buNone/>
            </a:pPr>
            <a:r>
              <a:rPr b="0" i="0" lang="en-US" sz="1300" u="none" cap="none" strike="noStrike">
                <a:solidFill>
                  <a:srgbClr val="3A3A3A"/>
                </a:solidFill>
                <a:latin typeface="Hind"/>
                <a:ea typeface="Hind"/>
                <a:cs typeface="Hind"/>
                <a:sym typeface="Hind"/>
              </a:rPr>
              <a:t>Publicadas por el Ministerio en 202</a:t>
            </a:r>
            <a:r>
              <a:rPr lang="en-US" sz="1300">
                <a:solidFill>
                  <a:srgbClr val="3A3A3A"/>
                </a:solidFill>
                <a:latin typeface="Hind"/>
                <a:ea typeface="Hind"/>
                <a:cs typeface="Hind"/>
                <a:sym typeface="Hind"/>
              </a:rPr>
              <a:t>5</a:t>
            </a:r>
            <a:r>
              <a:rPr b="0" i="0" lang="en-US" sz="1300" u="none" cap="none" strike="noStrike">
                <a:solidFill>
                  <a:srgbClr val="3A3A3A"/>
                </a:solidFill>
                <a:latin typeface="Hind"/>
                <a:ea typeface="Hind"/>
                <a:cs typeface="Hind"/>
                <a:sym typeface="Hind"/>
              </a:rPr>
              <a:t>.</a:t>
            </a:r>
            <a:endParaRPr b="0" i="0" sz="1300" u="none" cap="none" strike="noStrike">
              <a:solidFill>
                <a:schemeClr val="dk1"/>
              </a:solidFill>
              <a:latin typeface="Calibri"/>
              <a:ea typeface="Calibri"/>
              <a:cs typeface="Calibri"/>
              <a:sym typeface="Calibri"/>
            </a:endParaRPr>
          </a:p>
        </p:txBody>
      </p:sp>
      <p:sp>
        <p:nvSpPr>
          <p:cNvPr id="278" name="Google Shape;278;p19"/>
          <p:cNvSpPr/>
          <p:nvPr/>
        </p:nvSpPr>
        <p:spPr>
          <a:xfrm>
            <a:off x="5943600" y="1143000"/>
            <a:ext cx="2514600" cy="1234440"/>
          </a:xfrm>
          <a:prstGeom prst="rect">
            <a:avLst/>
          </a:prstGeom>
          <a:solidFill>
            <a:srgbClr val="FFFFFF"/>
          </a:solidFill>
          <a:ln cap="flat" cmpd="sng" w="9525">
            <a:solidFill>
              <a:srgbClr val="E4E2F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19"/>
          <p:cNvSpPr/>
          <p:nvPr/>
        </p:nvSpPr>
        <p:spPr>
          <a:xfrm>
            <a:off x="6172200" y="1325880"/>
            <a:ext cx="2103120" cy="5029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B5FD1"/>
              </a:buClr>
              <a:buSzPts val="1600"/>
              <a:buFont typeface="Hind"/>
              <a:buNone/>
            </a:pPr>
            <a:r>
              <a:rPr b="1" i="0" lang="en-US" sz="1600" u="none" cap="none" strike="noStrike">
                <a:solidFill>
                  <a:srgbClr val="6B5FD1"/>
                </a:solidFill>
                <a:latin typeface="Hind"/>
                <a:ea typeface="Hind"/>
                <a:cs typeface="Hind"/>
                <a:sym typeface="Hind"/>
              </a:rPr>
              <a:t>Comité Técnico</a:t>
            </a:r>
            <a:endParaRPr b="0" i="0" sz="16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6B5FD1"/>
              </a:buClr>
              <a:buSzPts val="1600"/>
              <a:buFont typeface="Hind"/>
              <a:buNone/>
            </a:pPr>
            <a:r>
              <a:rPr b="1" i="0" lang="en-US" sz="1600" u="none" cap="none" strike="noStrike">
                <a:solidFill>
                  <a:srgbClr val="6B5FD1"/>
                </a:solidFill>
                <a:latin typeface="Hind"/>
                <a:ea typeface="Hind"/>
                <a:cs typeface="Hind"/>
                <a:sym typeface="Hind"/>
              </a:rPr>
              <a:t>de Salud Digital</a:t>
            </a:r>
            <a:endParaRPr b="0" i="0" sz="1600" u="none" cap="none" strike="noStrike">
              <a:solidFill>
                <a:schemeClr val="dk1"/>
              </a:solidFill>
              <a:latin typeface="Calibri"/>
              <a:ea typeface="Calibri"/>
              <a:cs typeface="Calibri"/>
              <a:sym typeface="Calibri"/>
            </a:endParaRPr>
          </a:p>
        </p:txBody>
      </p:sp>
      <p:sp>
        <p:nvSpPr>
          <p:cNvPr id="280" name="Google Shape;280;p19"/>
          <p:cNvSpPr/>
          <p:nvPr/>
        </p:nvSpPr>
        <p:spPr>
          <a:xfrm>
            <a:off x="6172200" y="1874520"/>
            <a:ext cx="210312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A3A3A"/>
              </a:buClr>
              <a:buSzPts val="1300"/>
              <a:buFont typeface="Hind"/>
              <a:buNone/>
            </a:pPr>
            <a:r>
              <a:rPr b="0" i="0" lang="en-US" sz="1300" u="none" cap="none" strike="noStrike">
                <a:solidFill>
                  <a:srgbClr val="3A3A3A"/>
                </a:solidFill>
                <a:latin typeface="Hind"/>
                <a:ea typeface="Hind"/>
                <a:cs typeface="Hind"/>
                <a:sym typeface="Hind"/>
              </a:rPr>
              <a:t>Donde participo.</a:t>
            </a:r>
            <a:endParaRPr b="0" i="0" sz="1300" u="none" cap="none" strike="noStrike">
              <a:solidFill>
                <a:schemeClr val="dk1"/>
              </a:solidFill>
              <a:latin typeface="Calibri"/>
              <a:ea typeface="Calibri"/>
              <a:cs typeface="Calibri"/>
              <a:sym typeface="Calibri"/>
            </a:endParaRPr>
          </a:p>
        </p:txBody>
      </p:sp>
      <p:sp>
        <p:nvSpPr>
          <p:cNvPr id="281" name="Google Shape;281;p19"/>
          <p:cNvSpPr/>
          <p:nvPr/>
        </p:nvSpPr>
        <p:spPr>
          <a:xfrm>
            <a:off x="548640" y="2606040"/>
            <a:ext cx="8046720" cy="1417320"/>
          </a:xfrm>
          <a:prstGeom prst="rect">
            <a:avLst/>
          </a:prstGeom>
          <a:solidFill>
            <a:srgbClr val="2D2D2D"/>
          </a:solidFill>
          <a:ln cap="flat" cmpd="sng" w="12700">
            <a:solidFill>
              <a:srgbClr val="2D2D2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9"/>
          <p:cNvSpPr/>
          <p:nvPr/>
        </p:nvSpPr>
        <p:spPr>
          <a:xfrm>
            <a:off x="868680" y="2852928"/>
            <a:ext cx="7406640" cy="914400"/>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Clr>
                <a:srgbClr val="FFFFFF"/>
              </a:buClr>
              <a:buSzPts val="2400"/>
              <a:buFont typeface="Hind"/>
              <a:buNone/>
            </a:pPr>
            <a:r>
              <a:rPr b="1" i="0" lang="en-US" sz="2400" u="none" cap="none" strike="noStrike">
                <a:solidFill>
                  <a:srgbClr val="FFFFFF"/>
                </a:solidFill>
                <a:latin typeface="Hind"/>
                <a:ea typeface="Hind"/>
                <a:cs typeface="Hind"/>
                <a:sym typeface="Hind"/>
              </a:rPr>
              <a:t>Progreso real.</a:t>
            </a:r>
            <a:endParaRPr b="0" i="0" sz="24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FFFFFF"/>
              </a:buClr>
              <a:buSzPts val="2400"/>
              <a:buFont typeface="Hind"/>
              <a:buNone/>
            </a:pPr>
            <a:r>
              <a:rPr b="1" i="0" lang="en-US" sz="2400" u="none" cap="none" strike="noStrike">
                <a:solidFill>
                  <a:srgbClr val="FFFFFF"/>
                </a:solidFill>
                <a:latin typeface="Hind"/>
                <a:ea typeface="Hind"/>
                <a:cs typeface="Hind"/>
                <a:sym typeface="Hind"/>
              </a:rPr>
              <a:t>Y lo más difícil sigue abierto, porque nunca fue técnico.</a:t>
            </a:r>
            <a:endParaRPr b="0" i="0" sz="2400" u="none" cap="none" strike="noStrike">
              <a:solidFill>
                <a:schemeClr val="dk1"/>
              </a:solidFill>
              <a:latin typeface="Calibri"/>
              <a:ea typeface="Calibri"/>
              <a:cs typeface="Calibri"/>
              <a:sym typeface="Calibri"/>
            </a:endParaRPr>
          </a:p>
        </p:txBody>
      </p:sp>
      <p:sp>
        <p:nvSpPr>
          <p:cNvPr id="283" name="Google Shape;283;p19"/>
          <p:cNvSpPr/>
          <p:nvPr/>
        </p:nvSpPr>
        <p:spPr>
          <a:xfrm>
            <a:off x="548640" y="4343400"/>
            <a:ext cx="804672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5FD1"/>
              </a:buClr>
              <a:buSzPts val="1400"/>
              <a:buFont typeface="Hind"/>
              <a:buNone/>
            </a:pPr>
            <a:r>
              <a:rPr b="0" i="1" lang="en-US" sz="1400" u="none" cap="none" strike="noStrike">
                <a:solidFill>
                  <a:srgbClr val="6B5FD1"/>
                </a:solidFill>
                <a:latin typeface="Hind"/>
                <a:ea typeface="Hind"/>
                <a:cs typeface="Hind"/>
                <a:sym typeface="Hind"/>
              </a:rPr>
              <a:t>“Este no es solamente un tema institucional, sino principalmente normativo.”  — Alejandro Benavides</a:t>
            </a:r>
            <a:endParaRPr b="0" i="0" sz="14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4FF"/>
        </a:solidFill>
      </p:bgPr>
    </p:bg>
    <p:spTree>
      <p:nvGrpSpPr>
        <p:cNvPr id="288" name="Shape 288"/>
        <p:cNvGrpSpPr/>
        <p:nvPr/>
      </p:nvGrpSpPr>
      <p:grpSpPr>
        <a:xfrm>
          <a:off x="0" y="0"/>
          <a:ext cx="0" cy="0"/>
          <a:chOff x="0" y="0"/>
          <a:chExt cx="0" cy="0"/>
        </a:xfrm>
      </p:grpSpPr>
      <p:sp>
        <p:nvSpPr>
          <p:cNvPr id="289" name="Google Shape;289;p20"/>
          <p:cNvSpPr/>
          <p:nvPr/>
        </p:nvSpPr>
        <p:spPr>
          <a:xfrm>
            <a:off x="548640" y="384048"/>
            <a:ext cx="804672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5FD1"/>
              </a:buClr>
              <a:buSzPts val="2600"/>
              <a:buFont typeface="Hind"/>
              <a:buNone/>
            </a:pPr>
            <a:r>
              <a:rPr b="1" i="0" lang="en-US" sz="2600" u="none" cap="none" strike="noStrike">
                <a:solidFill>
                  <a:srgbClr val="6B5FD1"/>
                </a:solidFill>
                <a:latin typeface="Hind"/>
                <a:ea typeface="Hind"/>
                <a:cs typeface="Hind"/>
                <a:sym typeface="Hind"/>
              </a:rPr>
              <a:t>¿Qué se necesita para establecer “paciente”?</a:t>
            </a:r>
            <a:endParaRPr b="0" i="0" sz="2600" u="none" cap="none" strike="noStrike">
              <a:solidFill>
                <a:schemeClr val="dk1"/>
              </a:solidFill>
              <a:latin typeface="Calibri"/>
              <a:ea typeface="Calibri"/>
              <a:cs typeface="Calibri"/>
              <a:sym typeface="Calibri"/>
            </a:endParaRPr>
          </a:p>
        </p:txBody>
      </p:sp>
      <p:sp>
        <p:nvSpPr>
          <p:cNvPr id="290" name="Google Shape;290;p20"/>
          <p:cNvSpPr/>
          <p:nvPr/>
        </p:nvSpPr>
        <p:spPr>
          <a:xfrm>
            <a:off x="548640" y="932688"/>
            <a:ext cx="804672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A3A3A"/>
              </a:buClr>
              <a:buSzPts val="1500"/>
              <a:buFont typeface="Hind"/>
              <a:buNone/>
            </a:pPr>
            <a:r>
              <a:rPr i="1" lang="en-US" sz="1500">
                <a:solidFill>
                  <a:srgbClr val="3A3A3A"/>
                </a:solidFill>
                <a:latin typeface="Hind"/>
                <a:ea typeface="Hind"/>
                <a:cs typeface="Hind"/>
                <a:sym typeface="Hind"/>
              </a:rPr>
              <a:t>D</a:t>
            </a:r>
            <a:r>
              <a:rPr b="0" i="1" lang="en-US" sz="1500" u="none" cap="none" strike="noStrike">
                <a:solidFill>
                  <a:srgbClr val="3A3A3A"/>
                </a:solidFill>
                <a:latin typeface="Hind"/>
                <a:ea typeface="Hind"/>
                <a:cs typeface="Hind"/>
                <a:sym typeface="Hind"/>
              </a:rPr>
              <a:t>ónde difieren las entidades del país.</a:t>
            </a:r>
            <a:endParaRPr b="0" i="0" sz="1500" u="none" cap="none" strike="noStrike">
              <a:solidFill>
                <a:schemeClr val="dk1"/>
              </a:solidFill>
              <a:latin typeface="Calibri"/>
              <a:ea typeface="Calibri"/>
              <a:cs typeface="Calibri"/>
              <a:sym typeface="Calibri"/>
            </a:endParaRPr>
          </a:p>
        </p:txBody>
      </p:sp>
      <p:sp>
        <p:nvSpPr>
          <p:cNvPr id="291" name="Google Shape;291;p20"/>
          <p:cNvSpPr/>
          <p:nvPr/>
        </p:nvSpPr>
        <p:spPr>
          <a:xfrm>
            <a:off x="548640" y="1417320"/>
            <a:ext cx="3931920" cy="2377440"/>
          </a:xfrm>
          <a:prstGeom prst="rect">
            <a:avLst/>
          </a:prstGeom>
          <a:solidFill>
            <a:srgbClr val="FFFFFF"/>
          </a:solidFill>
          <a:ln cap="flat" cmpd="sng" w="9525">
            <a:solidFill>
              <a:srgbClr val="E4E2F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20"/>
          <p:cNvSpPr/>
          <p:nvPr/>
        </p:nvSpPr>
        <p:spPr>
          <a:xfrm>
            <a:off x="822960" y="1627632"/>
            <a:ext cx="3383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5FD1"/>
              </a:buClr>
              <a:buSzPts val="1900"/>
              <a:buFont typeface="Hind"/>
              <a:buNone/>
            </a:pPr>
            <a:r>
              <a:rPr b="1" i="0" lang="en-US" sz="1900" u="none" cap="none" strike="noStrike">
                <a:solidFill>
                  <a:srgbClr val="6B5FD1"/>
                </a:solidFill>
                <a:latin typeface="Hind"/>
                <a:ea typeface="Hind"/>
                <a:cs typeface="Hind"/>
                <a:sym typeface="Hind"/>
              </a:rPr>
              <a:t>CCSS</a:t>
            </a:r>
            <a:endParaRPr b="0" i="0" sz="1900" u="none" cap="none" strike="noStrike">
              <a:solidFill>
                <a:schemeClr val="dk1"/>
              </a:solidFill>
              <a:latin typeface="Calibri"/>
              <a:ea typeface="Calibri"/>
              <a:cs typeface="Calibri"/>
              <a:sym typeface="Calibri"/>
            </a:endParaRPr>
          </a:p>
        </p:txBody>
      </p:sp>
      <p:sp>
        <p:nvSpPr>
          <p:cNvPr id="293" name="Google Shape;293;p20"/>
          <p:cNvSpPr/>
          <p:nvPr/>
        </p:nvSpPr>
        <p:spPr>
          <a:xfrm>
            <a:off x="822960" y="2057400"/>
            <a:ext cx="3383280" cy="155448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3A3A3A"/>
              </a:buClr>
              <a:buSzPts val="1350"/>
              <a:buFont typeface="Hind"/>
              <a:buNone/>
            </a:pPr>
            <a:r>
              <a:rPr b="0" i="0" lang="en-US" sz="1350" u="none" cap="none" strike="noStrike">
                <a:solidFill>
                  <a:srgbClr val="3A3A3A"/>
                </a:solidFill>
                <a:latin typeface="Hind"/>
                <a:ea typeface="Hind"/>
                <a:cs typeface="Hind"/>
                <a:sym typeface="Hind"/>
              </a:rPr>
              <a:t>Usa sus identificadores institucionales y la cédula.</a:t>
            </a:r>
            <a:endParaRPr b="0" i="0" sz="135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chemeClr val="dk1"/>
              </a:buClr>
              <a:buSzPts val="1350"/>
              <a:buFont typeface="Calibri"/>
              <a:buNone/>
            </a:pPr>
            <a:r>
              <a:t/>
            </a:r>
            <a:endParaRPr b="0" i="0" sz="135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3A3A3A"/>
              </a:buClr>
              <a:buSzPts val="1350"/>
              <a:buFont typeface="Hind"/>
              <a:buNone/>
            </a:pPr>
            <a:r>
              <a:rPr b="0" i="0" lang="en-US" sz="1350" u="none" cap="none" strike="noStrike">
                <a:solidFill>
                  <a:srgbClr val="3A3A3A"/>
                </a:solidFill>
                <a:latin typeface="Hind"/>
                <a:ea typeface="Hind"/>
                <a:cs typeface="Hind"/>
                <a:sym typeface="Hind"/>
              </a:rPr>
              <a:t>Porque necesita vincular a la persona con su expediente longitudinal, su aseguramiento y sus prestaciones.</a:t>
            </a:r>
            <a:endParaRPr b="0" i="0" sz="1350" u="none" cap="none" strike="noStrike">
              <a:solidFill>
                <a:schemeClr val="dk1"/>
              </a:solidFill>
              <a:latin typeface="Calibri"/>
              <a:ea typeface="Calibri"/>
              <a:cs typeface="Calibri"/>
              <a:sym typeface="Calibri"/>
            </a:endParaRPr>
          </a:p>
        </p:txBody>
      </p:sp>
      <p:sp>
        <p:nvSpPr>
          <p:cNvPr id="294" name="Google Shape;294;p20"/>
          <p:cNvSpPr/>
          <p:nvPr/>
        </p:nvSpPr>
        <p:spPr>
          <a:xfrm>
            <a:off x="4663440" y="1417320"/>
            <a:ext cx="3931920" cy="2377440"/>
          </a:xfrm>
          <a:prstGeom prst="rect">
            <a:avLst/>
          </a:prstGeom>
          <a:solidFill>
            <a:srgbClr val="2D2D2D"/>
          </a:solidFill>
          <a:ln cap="flat" cmpd="sng" w="9525">
            <a:solidFill>
              <a:srgbClr val="2D2D2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20"/>
          <p:cNvSpPr/>
          <p:nvPr/>
        </p:nvSpPr>
        <p:spPr>
          <a:xfrm>
            <a:off x="4937760" y="1627632"/>
            <a:ext cx="3383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96F0"/>
              </a:buClr>
              <a:buSzPts val="1900"/>
              <a:buFont typeface="Hind"/>
              <a:buNone/>
            </a:pPr>
            <a:r>
              <a:rPr b="1" i="0" lang="en-US" sz="1900" u="none" cap="none" strike="noStrike">
                <a:solidFill>
                  <a:srgbClr val="A096F0"/>
                </a:solidFill>
                <a:latin typeface="Hind"/>
                <a:ea typeface="Hind"/>
                <a:cs typeface="Hind"/>
                <a:sym typeface="Hind"/>
              </a:rPr>
              <a:t>Prestador privado</a:t>
            </a:r>
            <a:endParaRPr b="0" i="0" sz="1900" u="none" cap="none" strike="noStrike">
              <a:solidFill>
                <a:schemeClr val="dk1"/>
              </a:solidFill>
              <a:latin typeface="Calibri"/>
              <a:ea typeface="Calibri"/>
              <a:cs typeface="Calibri"/>
              <a:sym typeface="Calibri"/>
            </a:endParaRPr>
          </a:p>
        </p:txBody>
      </p:sp>
      <p:sp>
        <p:nvSpPr>
          <p:cNvPr id="296" name="Google Shape;296;p20"/>
          <p:cNvSpPr/>
          <p:nvPr/>
        </p:nvSpPr>
        <p:spPr>
          <a:xfrm>
            <a:off x="4937760" y="2057400"/>
            <a:ext cx="3383280" cy="155448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CFCFCF"/>
              </a:buClr>
              <a:buSzPts val="1350"/>
              <a:buFont typeface="Hind"/>
              <a:buNone/>
            </a:pPr>
            <a:r>
              <a:rPr b="0" i="0" lang="en-US" sz="1350" u="none" cap="none" strike="noStrike">
                <a:solidFill>
                  <a:srgbClr val="CFCFCF"/>
                </a:solidFill>
                <a:latin typeface="Hind"/>
                <a:ea typeface="Hind"/>
                <a:cs typeface="Hind"/>
                <a:sym typeface="Hind"/>
              </a:rPr>
              <a:t>Asigna un número de expediente propio. Usa cédula, DIMEX, pasaporte, lo que haya.</a:t>
            </a:r>
            <a:endParaRPr b="0" i="0" sz="135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chemeClr val="dk1"/>
              </a:buClr>
              <a:buSzPts val="1350"/>
              <a:buFont typeface="Calibri"/>
              <a:buNone/>
            </a:pPr>
            <a:r>
              <a:t/>
            </a:r>
            <a:endParaRPr b="0" i="0" sz="135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CFCFCF"/>
              </a:buClr>
              <a:buSzPts val="1350"/>
              <a:buFont typeface="Hind"/>
              <a:buNone/>
            </a:pPr>
            <a:r>
              <a:rPr b="0" i="0" lang="en-US" sz="1350" u="none" cap="none" strike="noStrike">
                <a:solidFill>
                  <a:srgbClr val="CFCFCF"/>
                </a:solidFill>
                <a:latin typeface="Hind"/>
                <a:ea typeface="Hind"/>
                <a:cs typeface="Hind"/>
                <a:sym typeface="Hind"/>
              </a:rPr>
              <a:t>Porque su prioridad inmediata es registrar bien a la persona y atenderla.</a:t>
            </a:r>
            <a:endParaRPr b="0" i="0" sz="1350" u="none" cap="none" strike="noStrike">
              <a:solidFill>
                <a:schemeClr val="dk1"/>
              </a:solidFill>
              <a:latin typeface="Calibri"/>
              <a:ea typeface="Calibri"/>
              <a:cs typeface="Calibri"/>
              <a:sym typeface="Calibri"/>
            </a:endParaRPr>
          </a:p>
        </p:txBody>
      </p:sp>
      <p:sp>
        <p:nvSpPr>
          <p:cNvPr id="297" name="Google Shape;297;p20"/>
          <p:cNvSpPr/>
          <p:nvPr/>
        </p:nvSpPr>
        <p:spPr>
          <a:xfrm>
            <a:off x="548640" y="4343400"/>
            <a:ext cx="804672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5FD1"/>
              </a:buClr>
              <a:buSzPts val="1400"/>
              <a:buFont typeface="Hind"/>
              <a:buNone/>
            </a:pPr>
            <a:r>
              <a:rPr b="0" i="1" lang="en-US" sz="1400" u="none" cap="none" strike="noStrike">
                <a:solidFill>
                  <a:srgbClr val="6B5FD1"/>
                </a:solidFill>
                <a:latin typeface="Hind"/>
                <a:ea typeface="Hind"/>
                <a:cs typeface="Hind"/>
                <a:sym typeface="Hind"/>
              </a:rPr>
              <a:t>Los dos tienen razón. Ninguno está mal. Y ninguno garantiza, por sí solo, que dos registros sean la misma persona.</a:t>
            </a:r>
            <a:endParaRPr b="0" i="0" sz="14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02" name="Shape 302"/>
        <p:cNvGrpSpPr/>
        <p:nvPr/>
      </p:nvGrpSpPr>
      <p:grpSpPr>
        <a:xfrm>
          <a:off x="0" y="0"/>
          <a:ext cx="0" cy="0"/>
          <a:chOff x="0" y="0"/>
          <a:chExt cx="0" cy="0"/>
        </a:xfrm>
      </p:grpSpPr>
      <p:sp>
        <p:nvSpPr>
          <p:cNvPr id="303" name="Google Shape;303;p21"/>
          <p:cNvSpPr/>
          <p:nvPr/>
        </p:nvSpPr>
        <p:spPr>
          <a:xfrm>
            <a:off x="548640" y="571500"/>
            <a:ext cx="8046600" cy="4764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US" sz="2600">
                <a:solidFill>
                  <a:srgbClr val="A096F0"/>
                </a:solidFill>
                <a:latin typeface="Hind"/>
                <a:ea typeface="Hind"/>
                <a:cs typeface="Hind"/>
                <a:sym typeface="Hind"/>
              </a:rPr>
              <a:t>Misma palabra. Dos problemas que no se tocan.</a:t>
            </a:r>
            <a:endParaRPr b="1" sz="2600">
              <a:solidFill>
                <a:srgbClr val="A096F0"/>
              </a:solidFill>
              <a:latin typeface="Hind"/>
              <a:ea typeface="Hind"/>
              <a:cs typeface="Hind"/>
              <a:sym typeface="Hind"/>
            </a:endParaRPr>
          </a:p>
        </p:txBody>
      </p:sp>
      <p:grpSp>
        <p:nvGrpSpPr>
          <p:cNvPr id="304" name="Google Shape;304;p21"/>
          <p:cNvGrpSpPr/>
          <p:nvPr/>
        </p:nvGrpSpPr>
        <p:grpSpPr>
          <a:xfrm>
            <a:off x="548640" y="1285875"/>
            <a:ext cx="3857700" cy="2667000"/>
            <a:chOff x="0" y="0"/>
            <a:chExt cx="3857700" cy="2667000"/>
          </a:xfrm>
        </p:grpSpPr>
        <p:sp>
          <p:nvSpPr>
            <p:cNvPr id="305" name="Google Shape;305;p21"/>
            <p:cNvSpPr/>
            <p:nvPr/>
          </p:nvSpPr>
          <p:spPr>
            <a:xfrm>
              <a:off x="0" y="0"/>
              <a:ext cx="3857700" cy="2667000"/>
            </a:xfrm>
            <a:prstGeom prst="roundRect">
              <a:avLst>
                <a:gd fmla="val 2857" name="adj"/>
              </a:avLst>
            </a:prstGeom>
            <a:solidFill>
              <a:srgbClr val="141423"/>
            </a:solidFill>
            <a:ln cap="flat" cmpd="sng" w="14300">
              <a:solidFill>
                <a:srgbClr val="252538"/>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06" name="Google Shape;306;p21"/>
            <p:cNvSpPr txBox="1"/>
            <p:nvPr/>
          </p:nvSpPr>
          <p:spPr>
            <a:xfrm>
              <a:off x="0" y="0"/>
              <a:ext cx="3857700" cy="2667000"/>
            </a:xfrm>
            <a:prstGeom prst="rect">
              <a:avLst/>
            </a:prstGeom>
            <a:noFill/>
            <a:ln>
              <a:noFill/>
            </a:ln>
          </p:spPr>
          <p:txBody>
            <a:bodyPr anchorCtr="0" anchor="ctr" bIns="228600" lIns="228600" spcFirstLastPara="1" rIns="228600" wrap="square" tIns="228600">
              <a:noAutofit/>
            </a:bodyPr>
            <a:lstStyle/>
            <a:p>
              <a:pPr indent="0" lvl="0" marL="0" rtl="0" algn="l">
                <a:spcBef>
                  <a:spcPts val="0"/>
                </a:spcBef>
                <a:spcAft>
                  <a:spcPts val="0"/>
                </a:spcAft>
                <a:buNone/>
              </a:pPr>
              <a:r>
                <a:rPr b="1" lang="en-US" sz="1100">
                  <a:solidFill>
                    <a:srgbClr val="A096F0"/>
                  </a:solidFill>
                  <a:latin typeface="Hind"/>
                  <a:ea typeface="Hind"/>
                  <a:cs typeface="Hind"/>
                  <a:sym typeface="Hind"/>
                </a:rPr>
                <a:t>JCI · Seguridad del paciente</a:t>
              </a:r>
              <a:endParaRPr b="1" sz="1100">
                <a:solidFill>
                  <a:srgbClr val="A096F0"/>
                </a:solidFill>
                <a:latin typeface="Hind"/>
                <a:ea typeface="Hind"/>
                <a:cs typeface="Hind"/>
                <a:sym typeface="Hind"/>
              </a:endParaRPr>
            </a:p>
            <a:p>
              <a:pPr indent="0" lvl="0" marL="0" rtl="0" algn="l">
                <a:spcBef>
                  <a:spcPts val="900"/>
                </a:spcBef>
                <a:spcAft>
                  <a:spcPts val="0"/>
                </a:spcAft>
                <a:buNone/>
              </a:pPr>
              <a:r>
                <a:rPr b="1" lang="en-US" sz="1600">
                  <a:solidFill>
                    <a:srgbClr val="FFFFFF"/>
                  </a:solidFill>
                  <a:latin typeface="Hind"/>
                  <a:ea typeface="Hind"/>
                  <a:cs typeface="Hind"/>
                  <a:sym typeface="Hind"/>
                </a:rPr>
                <a:t>¿Esta persona que tengo enfrente es la correcta para este procedimiento?</a:t>
              </a:r>
              <a:endParaRPr b="1" sz="1600">
                <a:solidFill>
                  <a:srgbClr val="FFFFFF"/>
                </a:solidFill>
                <a:latin typeface="Hind"/>
                <a:ea typeface="Hind"/>
                <a:cs typeface="Hind"/>
                <a:sym typeface="Hind"/>
              </a:endParaRPr>
            </a:p>
            <a:p>
              <a:pPr indent="-307975" lvl="0" marL="457200" rtl="0" algn="l">
                <a:spcBef>
                  <a:spcPts val="1200"/>
                </a:spcBef>
                <a:spcAft>
                  <a:spcPts val="0"/>
                </a:spcAft>
                <a:buClr>
                  <a:srgbClr val="9A9AB0"/>
                </a:buClr>
                <a:buSzPts val="1250"/>
                <a:buFont typeface="Hind"/>
                <a:buChar char="●"/>
              </a:pPr>
              <a:r>
                <a:rPr b="0" lang="en-US" sz="1250">
                  <a:solidFill>
                    <a:srgbClr val="9A9AB0"/>
                  </a:solidFill>
                  <a:latin typeface="Hind"/>
                  <a:ea typeface="Hind"/>
                  <a:cs typeface="Hind"/>
                  <a:sym typeface="Hind"/>
                </a:rPr>
                <a:t>Adentro de una organización</a:t>
              </a:r>
              <a:endParaRPr b="0" sz="1250">
                <a:solidFill>
                  <a:srgbClr val="9A9AB0"/>
                </a:solidFill>
                <a:latin typeface="Hind"/>
                <a:ea typeface="Hind"/>
                <a:cs typeface="Hind"/>
                <a:sym typeface="Hind"/>
              </a:endParaRPr>
            </a:p>
            <a:p>
              <a:pPr indent="-307975" lvl="0" marL="457200" rtl="0" algn="l">
                <a:spcBef>
                  <a:spcPts val="450"/>
                </a:spcBef>
                <a:spcAft>
                  <a:spcPts val="0"/>
                </a:spcAft>
                <a:buClr>
                  <a:srgbClr val="9A9AB0"/>
                </a:buClr>
                <a:buSzPts val="1250"/>
                <a:buFont typeface="Hind"/>
                <a:buChar char="●"/>
              </a:pPr>
              <a:r>
                <a:rPr b="0" lang="en-US" sz="1250">
                  <a:solidFill>
                    <a:srgbClr val="9A9AB0"/>
                  </a:solidFill>
                  <a:latin typeface="Hind"/>
                  <a:ea typeface="Hind"/>
                  <a:cs typeface="Hind"/>
                  <a:sym typeface="Hind"/>
                </a:rPr>
                <a:t>En un momento</a:t>
              </a:r>
              <a:endParaRPr b="0" sz="1250">
                <a:solidFill>
                  <a:srgbClr val="9A9AB0"/>
                </a:solidFill>
                <a:latin typeface="Hind"/>
                <a:ea typeface="Hind"/>
                <a:cs typeface="Hind"/>
                <a:sym typeface="Hind"/>
              </a:endParaRPr>
            </a:p>
            <a:p>
              <a:pPr indent="-307975" lvl="0" marL="457200" rtl="0" algn="l">
                <a:spcBef>
                  <a:spcPts val="450"/>
                </a:spcBef>
                <a:spcAft>
                  <a:spcPts val="0"/>
                </a:spcAft>
                <a:buClr>
                  <a:srgbClr val="9A9AB0"/>
                </a:buClr>
                <a:buSzPts val="1250"/>
                <a:buFont typeface="Hind"/>
                <a:buChar char="●"/>
              </a:pPr>
              <a:r>
                <a:rPr b="0" lang="en-US" sz="1250">
                  <a:solidFill>
                    <a:srgbClr val="9A9AB0"/>
                  </a:solidFill>
                  <a:latin typeface="Hind"/>
                  <a:ea typeface="Hind"/>
                  <a:cs typeface="Hind"/>
                  <a:sym typeface="Hind"/>
                </a:rPr>
                <a:t>Con la persona presente</a:t>
              </a:r>
              <a:endParaRPr b="0" sz="1250">
                <a:solidFill>
                  <a:srgbClr val="9A9AB0"/>
                </a:solidFill>
                <a:latin typeface="Hind"/>
                <a:ea typeface="Hind"/>
                <a:cs typeface="Hind"/>
                <a:sym typeface="Hind"/>
              </a:endParaRPr>
            </a:p>
            <a:p>
              <a:pPr indent="0" lvl="0" marL="0" rtl="0" algn="l">
                <a:spcBef>
                  <a:spcPts val="0"/>
                </a:spcBef>
                <a:spcAft>
                  <a:spcPts val="0"/>
                </a:spcAft>
                <a:buNone/>
              </a:pPr>
              <a:r>
                <a:rPr b="0" i="1" lang="en-US" sz="1200">
                  <a:solidFill>
                    <a:srgbClr val="7FD1A0"/>
                  </a:solidFill>
                  <a:latin typeface="Hind SemiBold"/>
                  <a:ea typeface="Hind SemiBold"/>
                  <a:cs typeface="Hind SemiBold"/>
                  <a:sym typeface="Hind SemiBold"/>
                </a:rPr>
                <a:t>✓ Resuelto. Al menos dos identificadores.</a:t>
              </a:r>
              <a:endParaRPr>
                <a:latin typeface="Hind"/>
                <a:ea typeface="Hind"/>
                <a:cs typeface="Hind"/>
                <a:sym typeface="Hind"/>
              </a:endParaRPr>
            </a:p>
          </p:txBody>
        </p:sp>
      </p:grpSp>
      <p:grpSp>
        <p:nvGrpSpPr>
          <p:cNvPr id="307" name="Google Shape;307;p21"/>
          <p:cNvGrpSpPr/>
          <p:nvPr/>
        </p:nvGrpSpPr>
        <p:grpSpPr>
          <a:xfrm>
            <a:off x="4737735" y="1285875"/>
            <a:ext cx="3857700" cy="2667000"/>
            <a:chOff x="0" y="0"/>
            <a:chExt cx="3857700" cy="2667000"/>
          </a:xfrm>
        </p:grpSpPr>
        <p:sp>
          <p:nvSpPr>
            <p:cNvPr id="308" name="Google Shape;308;p21"/>
            <p:cNvSpPr/>
            <p:nvPr/>
          </p:nvSpPr>
          <p:spPr>
            <a:xfrm>
              <a:off x="0" y="0"/>
              <a:ext cx="3857700" cy="2667000"/>
            </a:xfrm>
            <a:prstGeom prst="roundRect">
              <a:avLst>
                <a:gd fmla="val 2857" name="adj"/>
              </a:avLst>
            </a:prstGeom>
            <a:solidFill>
              <a:srgbClr val="141423"/>
            </a:solidFill>
            <a:ln cap="flat" cmpd="sng" w="14300">
              <a:solidFill>
                <a:srgbClr val="252538"/>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09" name="Google Shape;309;p21"/>
            <p:cNvSpPr txBox="1"/>
            <p:nvPr/>
          </p:nvSpPr>
          <p:spPr>
            <a:xfrm>
              <a:off x="0" y="0"/>
              <a:ext cx="3857700" cy="2667000"/>
            </a:xfrm>
            <a:prstGeom prst="rect">
              <a:avLst/>
            </a:prstGeom>
            <a:noFill/>
            <a:ln>
              <a:noFill/>
            </a:ln>
          </p:spPr>
          <p:txBody>
            <a:bodyPr anchorCtr="0" anchor="ctr" bIns="228600" lIns="228600" spcFirstLastPara="1" rIns="228600" wrap="square" tIns="228600">
              <a:noAutofit/>
            </a:bodyPr>
            <a:lstStyle/>
            <a:p>
              <a:pPr indent="0" lvl="0" marL="0" rtl="0" algn="l">
                <a:spcBef>
                  <a:spcPts val="0"/>
                </a:spcBef>
                <a:spcAft>
                  <a:spcPts val="0"/>
                </a:spcAft>
                <a:buNone/>
              </a:pPr>
              <a:r>
                <a:rPr b="1" lang="en-US" sz="1100">
                  <a:solidFill>
                    <a:srgbClr val="8E8EB2"/>
                  </a:solidFill>
                  <a:latin typeface="Hind"/>
                  <a:ea typeface="Hind"/>
                  <a:cs typeface="Hind"/>
                  <a:sym typeface="Hind"/>
                </a:rPr>
                <a:t>La norma nacional</a:t>
              </a:r>
              <a:endParaRPr b="1" sz="1100">
                <a:solidFill>
                  <a:srgbClr val="8E8EB2"/>
                </a:solidFill>
                <a:latin typeface="Hind"/>
                <a:ea typeface="Hind"/>
                <a:cs typeface="Hind"/>
                <a:sym typeface="Hind"/>
              </a:endParaRPr>
            </a:p>
            <a:p>
              <a:pPr indent="0" lvl="0" marL="0" rtl="0" algn="l">
                <a:spcBef>
                  <a:spcPts val="900"/>
                </a:spcBef>
                <a:spcAft>
                  <a:spcPts val="0"/>
                </a:spcAft>
                <a:buNone/>
              </a:pPr>
              <a:r>
                <a:rPr b="1" lang="en-US" sz="1600">
                  <a:solidFill>
                    <a:srgbClr val="FFFFFF"/>
                  </a:solidFill>
                  <a:latin typeface="Hind"/>
                  <a:ea typeface="Hind"/>
                  <a:cs typeface="Hind"/>
                  <a:sym typeface="Hind"/>
                </a:rPr>
                <a:t>¿Este registro y aquel registro son la misma persona?</a:t>
              </a:r>
              <a:endParaRPr b="1" sz="1600">
                <a:solidFill>
                  <a:srgbClr val="FFFFFF"/>
                </a:solidFill>
                <a:latin typeface="Hind"/>
                <a:ea typeface="Hind"/>
                <a:cs typeface="Hind"/>
                <a:sym typeface="Hind"/>
              </a:endParaRPr>
            </a:p>
            <a:p>
              <a:pPr indent="-307975" lvl="0" marL="457200" rtl="0" algn="l">
                <a:spcBef>
                  <a:spcPts val="1200"/>
                </a:spcBef>
                <a:spcAft>
                  <a:spcPts val="0"/>
                </a:spcAft>
                <a:buClr>
                  <a:srgbClr val="9A9AB0"/>
                </a:buClr>
                <a:buSzPts val="1250"/>
                <a:buFont typeface="Hind"/>
                <a:buChar char="●"/>
              </a:pPr>
              <a:r>
                <a:rPr b="0" lang="en-US" sz="1250">
                  <a:solidFill>
                    <a:srgbClr val="9A9AB0"/>
                  </a:solidFill>
                  <a:latin typeface="Hind"/>
                  <a:ea typeface="Hind"/>
                  <a:cs typeface="Hind"/>
                  <a:sym typeface="Hind"/>
                </a:rPr>
                <a:t>Entre organizaciones</a:t>
              </a:r>
              <a:endParaRPr b="0" sz="1250">
                <a:solidFill>
                  <a:srgbClr val="9A9AB0"/>
                </a:solidFill>
                <a:latin typeface="Hind"/>
                <a:ea typeface="Hind"/>
                <a:cs typeface="Hind"/>
                <a:sym typeface="Hind"/>
              </a:endParaRPr>
            </a:p>
            <a:p>
              <a:pPr indent="-307975" lvl="0" marL="457200" rtl="0" algn="l">
                <a:spcBef>
                  <a:spcPts val="450"/>
                </a:spcBef>
                <a:spcAft>
                  <a:spcPts val="0"/>
                </a:spcAft>
                <a:buClr>
                  <a:srgbClr val="9A9AB0"/>
                </a:buClr>
                <a:buSzPts val="1250"/>
                <a:buFont typeface="Hind"/>
                <a:buChar char="●"/>
              </a:pPr>
              <a:r>
                <a:rPr b="0" lang="en-US" sz="1250">
                  <a:solidFill>
                    <a:srgbClr val="9A9AB0"/>
                  </a:solidFill>
                  <a:latin typeface="Hind"/>
                  <a:ea typeface="Hind"/>
                  <a:cs typeface="Hind"/>
                  <a:sym typeface="Hind"/>
                </a:rPr>
                <a:t>A través del tiempo</a:t>
              </a:r>
              <a:endParaRPr b="0" sz="1250">
                <a:solidFill>
                  <a:srgbClr val="9A9AB0"/>
                </a:solidFill>
                <a:latin typeface="Hind"/>
                <a:ea typeface="Hind"/>
                <a:cs typeface="Hind"/>
                <a:sym typeface="Hind"/>
              </a:endParaRPr>
            </a:p>
            <a:p>
              <a:pPr indent="-307975" lvl="0" marL="457200" rtl="0" algn="l">
                <a:spcBef>
                  <a:spcPts val="450"/>
                </a:spcBef>
                <a:spcAft>
                  <a:spcPts val="0"/>
                </a:spcAft>
                <a:buClr>
                  <a:srgbClr val="9A9AB0"/>
                </a:buClr>
                <a:buSzPts val="1250"/>
                <a:buFont typeface="Hind"/>
                <a:buChar char="●"/>
              </a:pPr>
              <a:r>
                <a:rPr b="0" lang="en-US" sz="1250">
                  <a:solidFill>
                    <a:srgbClr val="9A9AB0"/>
                  </a:solidFill>
                  <a:latin typeface="Hind"/>
                  <a:ea typeface="Hind"/>
                  <a:cs typeface="Hind"/>
                  <a:sym typeface="Hind"/>
                </a:rPr>
                <a:t>Sin nadie enfrente</a:t>
              </a:r>
              <a:endParaRPr b="0" sz="1250">
                <a:solidFill>
                  <a:srgbClr val="9A9AB0"/>
                </a:solidFill>
                <a:latin typeface="Hind"/>
                <a:ea typeface="Hind"/>
                <a:cs typeface="Hind"/>
                <a:sym typeface="Hind"/>
              </a:endParaRPr>
            </a:p>
            <a:p>
              <a:pPr indent="0" lvl="0" marL="0" rtl="0" algn="l">
                <a:spcBef>
                  <a:spcPts val="0"/>
                </a:spcBef>
                <a:spcAft>
                  <a:spcPts val="0"/>
                </a:spcAft>
                <a:buNone/>
              </a:pPr>
              <a:r>
                <a:rPr b="0" i="1" lang="en-US" sz="1200">
                  <a:solidFill>
                    <a:srgbClr val="A096F0"/>
                  </a:solidFill>
                  <a:latin typeface="Hind SemiBold"/>
                  <a:ea typeface="Hind SemiBold"/>
                  <a:cs typeface="Hind SemiBold"/>
                  <a:sym typeface="Hind SemiBold"/>
                </a:rPr>
                <a:t>⚠ El estándar no dice nada.</a:t>
              </a:r>
              <a:endParaRPr>
                <a:latin typeface="Hind"/>
                <a:ea typeface="Hind"/>
                <a:cs typeface="Hind"/>
                <a:sym typeface="Hind"/>
              </a:endParaRPr>
            </a:p>
          </p:txBody>
        </p:sp>
      </p:grpSp>
      <p:grpSp>
        <p:nvGrpSpPr>
          <p:cNvPr id="310" name="Google Shape;310;p21"/>
          <p:cNvGrpSpPr/>
          <p:nvPr/>
        </p:nvGrpSpPr>
        <p:grpSpPr>
          <a:xfrm>
            <a:off x="548640" y="4191000"/>
            <a:ext cx="8046600" cy="476400"/>
            <a:chOff x="0" y="0"/>
            <a:chExt cx="8046600" cy="476400"/>
          </a:xfrm>
        </p:grpSpPr>
        <p:sp>
          <p:nvSpPr>
            <p:cNvPr id="311" name="Google Shape;311;p21"/>
            <p:cNvSpPr/>
            <p:nvPr/>
          </p:nvSpPr>
          <p:spPr>
            <a:xfrm>
              <a:off x="0" y="0"/>
              <a:ext cx="8046600" cy="476400"/>
            </a:xfrm>
            <a:prstGeom prst="roundRect">
              <a:avLst>
                <a:gd fmla="val 12000" name="adj"/>
              </a:avLst>
            </a:prstGeom>
            <a:solidFill>
              <a:srgbClr val="1C1A30"/>
            </a:solidFill>
            <a:ln cap="flat" cmpd="sng" w="9525">
              <a:solidFill>
                <a:srgbClr val="3A3266"/>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12" name="Google Shape;312;p21"/>
            <p:cNvSpPr txBox="1"/>
            <p:nvPr/>
          </p:nvSpPr>
          <p:spPr>
            <a:xfrm>
              <a:off x="0" y="0"/>
              <a:ext cx="8046600" cy="476400"/>
            </a:xfrm>
            <a:prstGeom prst="rect">
              <a:avLst/>
            </a:prstGeom>
            <a:noFill/>
            <a:ln>
              <a:noFill/>
            </a:ln>
          </p:spPr>
          <p:txBody>
            <a:bodyPr anchorCtr="0" anchor="ctr" bIns="0" lIns="190500" spcFirstLastPara="1" rIns="190500" wrap="square" tIns="0">
              <a:noAutofit/>
            </a:bodyPr>
            <a:lstStyle/>
            <a:p>
              <a:pPr indent="0" lvl="0" marL="0" rtl="0" algn="l">
                <a:spcBef>
                  <a:spcPts val="0"/>
                </a:spcBef>
                <a:spcAft>
                  <a:spcPts val="0"/>
                </a:spcAft>
                <a:buNone/>
              </a:pPr>
              <a:r>
                <a:rPr b="1" lang="en-US" sz="1600">
                  <a:solidFill>
                    <a:srgbClr val="A096F0"/>
                  </a:solidFill>
                  <a:latin typeface="Hind"/>
                  <a:ea typeface="Hind"/>
                  <a:cs typeface="Hind"/>
                  <a:sym typeface="Hind"/>
                </a:rPr>
                <a:t>Eso lo tiene que normar el país.</a:t>
              </a:r>
              <a:r>
                <a:rPr b="1" lang="en-US" sz="1600">
                  <a:solidFill>
                    <a:srgbClr val="FFFFFF"/>
                  </a:solidFill>
                  <a:latin typeface="Hind"/>
                  <a:ea typeface="Hind"/>
                  <a:cs typeface="Hind"/>
                  <a:sym typeface="Hind"/>
                </a:rPr>
                <a:t> Y no lo hemos hecho.</a:t>
              </a:r>
              <a:endParaRPr b="1" sz="1600">
                <a:solidFill>
                  <a:srgbClr val="FFFFFF"/>
                </a:solidFill>
                <a:latin typeface="Hind"/>
                <a:ea typeface="Hind"/>
                <a:cs typeface="Hind"/>
                <a:sym typeface="Hind"/>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4FF"/>
        </a:solidFill>
      </p:bgPr>
    </p:bg>
    <p:spTree>
      <p:nvGrpSpPr>
        <p:cNvPr id="317" name="Shape 317"/>
        <p:cNvGrpSpPr/>
        <p:nvPr/>
      </p:nvGrpSpPr>
      <p:grpSpPr>
        <a:xfrm>
          <a:off x="0" y="0"/>
          <a:ext cx="0" cy="0"/>
          <a:chOff x="0" y="0"/>
          <a:chExt cx="0" cy="0"/>
        </a:xfrm>
      </p:grpSpPr>
      <p:sp>
        <p:nvSpPr>
          <p:cNvPr id="318" name="Google Shape;318;p22"/>
          <p:cNvSpPr/>
          <p:nvPr/>
        </p:nvSpPr>
        <p:spPr>
          <a:xfrm>
            <a:off x="548640" y="384048"/>
            <a:ext cx="8046600" cy="5487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5FD1"/>
              </a:buClr>
              <a:buSzPts val="2600"/>
              <a:buFont typeface="Hind"/>
              <a:buNone/>
            </a:pPr>
            <a:r>
              <a:rPr b="1" i="0" lang="en-US" sz="2600" u="none" cap="none" strike="noStrike">
                <a:solidFill>
                  <a:srgbClr val="6B5FD1"/>
                </a:solidFill>
                <a:latin typeface="Hind"/>
                <a:ea typeface="Hind"/>
                <a:cs typeface="Hind"/>
                <a:sym typeface="Hind"/>
              </a:rPr>
              <a:t>FHIR no le dice a Costa Rica qué es un paciente.</a:t>
            </a:r>
            <a:endParaRPr b="0" i="0" sz="2600" u="none" cap="none" strike="noStrike">
              <a:solidFill>
                <a:schemeClr val="dk1"/>
              </a:solidFill>
              <a:latin typeface="Calibri"/>
              <a:ea typeface="Calibri"/>
              <a:cs typeface="Calibri"/>
              <a:sym typeface="Calibri"/>
            </a:endParaRPr>
          </a:p>
        </p:txBody>
      </p:sp>
      <p:sp>
        <p:nvSpPr>
          <p:cNvPr id="319" name="Google Shape;319;p22"/>
          <p:cNvSpPr/>
          <p:nvPr/>
        </p:nvSpPr>
        <p:spPr>
          <a:xfrm>
            <a:off x="548640" y="1143000"/>
            <a:ext cx="3931800" cy="2571900"/>
          </a:xfrm>
          <a:prstGeom prst="roundRect">
            <a:avLst>
              <a:gd fmla="val 2962" name="adj"/>
            </a:avLst>
          </a:prstGeom>
          <a:solidFill>
            <a:srgbClr val="FFFFFF"/>
          </a:solidFill>
          <a:ln cap="flat" cmpd="sng" w="9525">
            <a:solidFill>
              <a:srgbClr val="E4E2F5"/>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20" name="Google Shape;320;p22"/>
          <p:cNvSpPr txBox="1"/>
          <p:nvPr/>
        </p:nvSpPr>
        <p:spPr>
          <a:xfrm>
            <a:off x="822960" y="1352550"/>
            <a:ext cx="3383400" cy="2152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US" sz="1900">
                <a:solidFill>
                  <a:srgbClr val="6B5FD1"/>
                </a:solidFill>
                <a:latin typeface="Hind"/>
                <a:ea typeface="Hind"/>
                <a:cs typeface="Hind"/>
                <a:sym typeface="Hind"/>
              </a:rPr>
              <a:t>Le entrega a cada país las mismas piezas.</a:t>
            </a:r>
            <a:endParaRPr b="1" sz="1900">
              <a:solidFill>
                <a:srgbClr val="6B5FD1"/>
              </a:solidFill>
              <a:latin typeface="Hind"/>
              <a:ea typeface="Hind"/>
              <a:cs typeface="Hind"/>
              <a:sym typeface="Hind"/>
            </a:endParaRPr>
          </a:p>
          <a:p>
            <a:pPr indent="0" lvl="0" marL="0" rtl="0" algn="l">
              <a:spcBef>
                <a:spcPts val="1200"/>
              </a:spcBef>
              <a:spcAft>
                <a:spcPts val="0"/>
              </a:spcAft>
              <a:buNone/>
            </a:pPr>
            <a:r>
              <a:rPr lang="en-US" sz="1400">
                <a:solidFill>
                  <a:srgbClr val="555555"/>
                </a:solidFill>
                <a:latin typeface="Hind"/>
                <a:ea typeface="Hind"/>
                <a:cs typeface="Hind"/>
                <a:sym typeface="Hind"/>
              </a:rPr>
              <a:t>Las mismas que:</a:t>
            </a:r>
            <a:endParaRPr sz="1400">
              <a:solidFill>
                <a:srgbClr val="555555"/>
              </a:solidFill>
              <a:latin typeface="Hind"/>
              <a:ea typeface="Hind"/>
              <a:cs typeface="Hind"/>
              <a:sym typeface="Hind"/>
            </a:endParaRPr>
          </a:p>
          <a:p>
            <a:pPr indent="-317500" lvl="0" marL="457200" rtl="0" algn="l">
              <a:spcBef>
                <a:spcPts val="800"/>
              </a:spcBef>
              <a:spcAft>
                <a:spcPts val="0"/>
              </a:spcAft>
              <a:buClr>
                <a:srgbClr val="6B5FD1"/>
              </a:buClr>
              <a:buSzPts val="1400"/>
              <a:buFont typeface="Hind"/>
              <a:buChar char="●"/>
            </a:pPr>
            <a:r>
              <a:rPr lang="en-US" sz="1400">
                <a:solidFill>
                  <a:srgbClr val="3A3A3A"/>
                </a:solidFill>
                <a:latin typeface="Hind"/>
                <a:ea typeface="Hind"/>
                <a:cs typeface="Hind"/>
                <a:sym typeface="Hind"/>
              </a:rPr>
              <a:t>Alemania evalúa y decide.</a:t>
            </a:r>
            <a:endParaRPr sz="1400">
              <a:solidFill>
                <a:srgbClr val="3A3A3A"/>
              </a:solidFill>
              <a:latin typeface="Hind"/>
              <a:ea typeface="Hind"/>
              <a:cs typeface="Hind"/>
              <a:sym typeface="Hind"/>
            </a:endParaRPr>
          </a:p>
          <a:p>
            <a:pPr indent="-317500" lvl="0" marL="457200" rtl="0" algn="l">
              <a:spcBef>
                <a:spcPts val="600"/>
              </a:spcBef>
              <a:spcAft>
                <a:spcPts val="0"/>
              </a:spcAft>
              <a:buClr>
                <a:srgbClr val="6B5FD1"/>
              </a:buClr>
              <a:buSzPts val="1400"/>
              <a:buFont typeface="Hind"/>
              <a:buChar char="●"/>
            </a:pPr>
            <a:r>
              <a:rPr lang="en-US" sz="1400">
                <a:solidFill>
                  <a:srgbClr val="3A3A3A"/>
                </a:solidFill>
                <a:latin typeface="Hind"/>
                <a:ea typeface="Hind"/>
                <a:cs typeface="Hind"/>
                <a:sym typeface="Hind"/>
              </a:rPr>
              <a:t>Canadá evalúa y decide.</a:t>
            </a:r>
            <a:endParaRPr sz="1400">
              <a:solidFill>
                <a:srgbClr val="3A3A3A"/>
              </a:solidFill>
              <a:latin typeface="Hind"/>
              <a:ea typeface="Hind"/>
              <a:cs typeface="Hind"/>
              <a:sym typeface="Hind"/>
            </a:endParaRPr>
          </a:p>
          <a:p>
            <a:pPr indent="-317500" lvl="0" marL="457200" rtl="0" algn="l">
              <a:spcBef>
                <a:spcPts val="600"/>
              </a:spcBef>
              <a:spcAft>
                <a:spcPts val="600"/>
              </a:spcAft>
              <a:buClr>
                <a:srgbClr val="6B5FD1"/>
              </a:buClr>
              <a:buSzPts val="1400"/>
              <a:buFont typeface="Hind"/>
              <a:buChar char="●"/>
            </a:pPr>
            <a:r>
              <a:rPr b="1" lang="en-US" sz="1400">
                <a:solidFill>
                  <a:srgbClr val="6B5FD1"/>
                </a:solidFill>
                <a:latin typeface="Hind"/>
                <a:ea typeface="Hind"/>
                <a:cs typeface="Hind"/>
                <a:sym typeface="Hind"/>
              </a:rPr>
              <a:t>Nosotros evaluamos y decidimos.</a:t>
            </a:r>
            <a:endParaRPr b="1" sz="1400">
              <a:solidFill>
                <a:srgbClr val="6B5FD1"/>
              </a:solidFill>
              <a:latin typeface="Hind"/>
              <a:ea typeface="Hind"/>
              <a:cs typeface="Hind"/>
              <a:sym typeface="Hind"/>
            </a:endParaRPr>
          </a:p>
        </p:txBody>
      </p:sp>
      <p:sp>
        <p:nvSpPr>
          <p:cNvPr id="321" name="Google Shape;321;p22"/>
          <p:cNvSpPr/>
          <p:nvPr/>
        </p:nvSpPr>
        <p:spPr>
          <a:xfrm>
            <a:off x="4663440" y="1143000"/>
            <a:ext cx="3931800" cy="2571900"/>
          </a:xfrm>
          <a:prstGeom prst="roundRect">
            <a:avLst>
              <a:gd fmla="val 2962" name="adj"/>
            </a:avLst>
          </a:prstGeom>
          <a:solidFill>
            <a:srgbClr val="2D2D2D"/>
          </a:solidFill>
          <a:ln cap="flat" cmpd="sng" w="9525">
            <a:solidFill>
              <a:srgbClr val="2D2D2D"/>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22" name="Google Shape;322;p22"/>
          <p:cNvSpPr txBox="1"/>
          <p:nvPr/>
        </p:nvSpPr>
        <p:spPr>
          <a:xfrm>
            <a:off x="4937760" y="1352550"/>
            <a:ext cx="3383400" cy="2152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US" sz="1500">
                <a:solidFill>
                  <a:srgbClr val="A096F0"/>
                </a:solidFill>
                <a:latin typeface="Hind"/>
                <a:ea typeface="Hind"/>
                <a:cs typeface="Hind"/>
                <a:sym typeface="Hind"/>
              </a:rPr>
              <a:t>La guía de implementación</a:t>
            </a:r>
            <a:endParaRPr b="1" sz="1500">
              <a:solidFill>
                <a:srgbClr val="A096F0"/>
              </a:solidFill>
              <a:latin typeface="Hind"/>
              <a:ea typeface="Hind"/>
              <a:cs typeface="Hind"/>
              <a:sym typeface="Hind"/>
            </a:endParaRPr>
          </a:p>
          <a:p>
            <a:pPr indent="0" lvl="0" marL="0" rtl="0" algn="l">
              <a:spcBef>
                <a:spcPts val="750"/>
              </a:spcBef>
              <a:spcAft>
                <a:spcPts val="0"/>
              </a:spcAft>
              <a:buNone/>
            </a:pPr>
            <a:r>
              <a:rPr lang="en-US" sz="1350">
                <a:solidFill>
                  <a:srgbClr val="CFCFCF"/>
                </a:solidFill>
                <a:latin typeface="Hind"/>
                <a:ea typeface="Hind"/>
                <a:cs typeface="Hind"/>
                <a:sym typeface="Hind"/>
              </a:rPr>
              <a:t>FHIR es mandatorio en muchas jurisdicciones, pero cada país escribe su </a:t>
            </a:r>
            <a:r>
              <a:rPr i="1" lang="en-US" sz="1350">
                <a:solidFill>
                  <a:srgbClr val="CFCFCF"/>
                </a:solidFill>
                <a:latin typeface="Hind"/>
                <a:ea typeface="Hind"/>
                <a:cs typeface="Hind"/>
                <a:sym typeface="Hind"/>
              </a:rPr>
              <a:t>implementation guide</a:t>
            </a:r>
            <a:r>
              <a:rPr lang="en-US" sz="1350">
                <a:solidFill>
                  <a:srgbClr val="CFCFCF"/>
                </a:solidFill>
                <a:latin typeface="Hind"/>
                <a:ea typeface="Hind"/>
                <a:cs typeface="Hind"/>
                <a:sym typeface="Hind"/>
              </a:rPr>
              <a:t>.</a:t>
            </a:r>
            <a:endParaRPr sz="1350">
              <a:solidFill>
                <a:srgbClr val="CFCFCF"/>
              </a:solidFill>
              <a:latin typeface="Hind"/>
              <a:ea typeface="Hind"/>
              <a:cs typeface="Hind"/>
              <a:sym typeface="Hind"/>
            </a:endParaRPr>
          </a:p>
          <a:p>
            <a:pPr indent="0" lvl="0" marL="0" rtl="0" algn="l">
              <a:spcBef>
                <a:spcPts val="900"/>
              </a:spcBef>
              <a:spcAft>
                <a:spcPts val="0"/>
              </a:spcAft>
              <a:buNone/>
            </a:pPr>
            <a:r>
              <a:rPr b="1" lang="en-US" sz="1500">
                <a:solidFill>
                  <a:srgbClr val="FFFFFF"/>
                </a:solidFill>
                <a:latin typeface="Hind"/>
                <a:ea typeface="Hind"/>
                <a:cs typeface="Hind"/>
                <a:sym typeface="Hind"/>
              </a:rPr>
              <a:t>Hacer un estándar obligatorio no elimina la divergencia.</a:t>
            </a:r>
            <a:endParaRPr b="1" sz="1500">
              <a:solidFill>
                <a:srgbClr val="FFFFFF"/>
              </a:solidFill>
              <a:latin typeface="Hind"/>
              <a:ea typeface="Hind"/>
              <a:cs typeface="Hind"/>
              <a:sym typeface="Hind"/>
            </a:endParaRPr>
          </a:p>
          <a:p>
            <a:pPr indent="0" lvl="0" marL="0" rtl="0" algn="l">
              <a:spcBef>
                <a:spcPts val="300"/>
              </a:spcBef>
              <a:spcAft>
                <a:spcPts val="0"/>
              </a:spcAft>
              <a:buNone/>
            </a:pPr>
            <a:r>
              <a:rPr i="1" lang="en-US" sz="1400">
                <a:solidFill>
                  <a:srgbClr val="A096F0"/>
                </a:solidFill>
                <a:latin typeface="Hind"/>
                <a:ea typeface="Hind"/>
                <a:cs typeface="Hind"/>
                <a:sym typeface="Hind"/>
              </a:rPr>
              <a:t>Especifica dónde se escribe.</a:t>
            </a:r>
            <a:endParaRPr i="1" sz="1400">
              <a:solidFill>
                <a:srgbClr val="A096F0"/>
              </a:solidFill>
              <a:latin typeface="Hind"/>
              <a:ea typeface="Hind"/>
              <a:cs typeface="Hind"/>
              <a:sym typeface="Hind"/>
            </a:endParaRPr>
          </a:p>
        </p:txBody>
      </p:sp>
      <p:grpSp>
        <p:nvGrpSpPr>
          <p:cNvPr id="323" name="Google Shape;323;p22"/>
          <p:cNvGrpSpPr/>
          <p:nvPr/>
        </p:nvGrpSpPr>
        <p:grpSpPr>
          <a:xfrm>
            <a:off x="548640" y="3952875"/>
            <a:ext cx="8046600" cy="809700"/>
            <a:chOff x="0" y="0"/>
            <a:chExt cx="8046600" cy="809700"/>
          </a:xfrm>
        </p:grpSpPr>
        <p:sp>
          <p:nvSpPr>
            <p:cNvPr id="324" name="Google Shape;324;p22"/>
            <p:cNvSpPr/>
            <p:nvPr/>
          </p:nvSpPr>
          <p:spPr>
            <a:xfrm>
              <a:off x="0" y="0"/>
              <a:ext cx="8046600" cy="8097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25" name="Google Shape;325;p22"/>
            <p:cNvSpPr txBox="1"/>
            <p:nvPr/>
          </p:nvSpPr>
          <p:spPr>
            <a:xfrm>
              <a:off x="0" y="0"/>
              <a:ext cx="8046600" cy="809700"/>
            </a:xfrm>
            <a:prstGeom prst="rect">
              <a:avLst/>
            </a:prstGeom>
            <a:noFill/>
            <a:ln>
              <a:noFill/>
            </a:ln>
          </p:spPr>
          <p:txBody>
            <a:bodyPr anchorCtr="0" anchor="ctr" bIns="95250" lIns="95250" spcFirstLastPara="1" rIns="95250" wrap="square" tIns="95250">
              <a:noAutofit/>
            </a:bodyPr>
            <a:lstStyle/>
            <a:p>
              <a:pPr indent="0" lvl="0" marL="0" rtl="0" algn="ctr">
                <a:spcBef>
                  <a:spcPts val="0"/>
                </a:spcBef>
                <a:spcAft>
                  <a:spcPts val="0"/>
                </a:spcAft>
                <a:buNone/>
              </a:pPr>
              <a:r>
                <a:rPr b="0" i="1" lang="en-US" sz="1400">
                  <a:solidFill>
                    <a:srgbClr val="6B5FD1"/>
                  </a:solidFill>
                  <a:latin typeface="Hind"/>
                  <a:ea typeface="Hind"/>
                  <a:cs typeface="Hind"/>
                  <a:sym typeface="Hind"/>
                </a:rPr>
                <a:t>Un recién nacido no tiene cédula. Un paciente inconsciente no la puede presentar.</a:t>
              </a:r>
              <a:endParaRPr b="0" i="1" sz="1400">
                <a:solidFill>
                  <a:srgbClr val="6B5FD1"/>
                </a:solidFill>
                <a:latin typeface="Hind"/>
                <a:ea typeface="Hind"/>
                <a:cs typeface="Hind"/>
                <a:sym typeface="Hind"/>
              </a:endParaRPr>
            </a:p>
            <a:p>
              <a:pPr indent="0" lvl="0" marL="0" rtl="0" algn="ctr">
                <a:spcBef>
                  <a:spcPts val="300"/>
                </a:spcBef>
                <a:spcAft>
                  <a:spcPts val="0"/>
                </a:spcAft>
                <a:buNone/>
              </a:pPr>
              <a:r>
                <a:rPr b="1" i="1" lang="en-US" sz="1400">
                  <a:solidFill>
                    <a:srgbClr val="6B5FD1"/>
                  </a:solidFill>
                  <a:latin typeface="Hind"/>
                  <a:ea typeface="Hind"/>
                  <a:cs typeface="Hind"/>
                  <a:sym typeface="Hind"/>
                </a:rPr>
                <a:t>Y hay que atenderlos igual.</a:t>
              </a:r>
              <a:endParaRPr b="1" i="1" sz="1400">
                <a:solidFill>
                  <a:srgbClr val="6B5FD1"/>
                </a:solidFill>
                <a:latin typeface="Hind"/>
                <a:ea typeface="Hind"/>
                <a:cs typeface="Hind"/>
                <a:sym typeface="Hind"/>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0D0D"/>
        </a:solidFill>
      </p:bgPr>
    </p:bg>
    <p:spTree>
      <p:nvGrpSpPr>
        <p:cNvPr id="330" name="Shape 330"/>
        <p:cNvGrpSpPr/>
        <p:nvPr/>
      </p:nvGrpSpPr>
      <p:grpSpPr>
        <a:xfrm>
          <a:off x="0" y="0"/>
          <a:ext cx="0" cy="0"/>
          <a:chOff x="0" y="0"/>
          <a:chExt cx="0" cy="0"/>
        </a:xfrm>
      </p:grpSpPr>
      <p:sp>
        <p:nvSpPr>
          <p:cNvPr id="331" name="Google Shape;331;p23"/>
          <p:cNvSpPr/>
          <p:nvPr/>
        </p:nvSpPr>
        <p:spPr>
          <a:xfrm>
            <a:off x="548640" y="868680"/>
            <a:ext cx="8046720" cy="54864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8A8A8A"/>
              </a:buClr>
              <a:buSzPts val="1800"/>
              <a:buFont typeface="Hind"/>
              <a:buNone/>
            </a:pPr>
            <a:r>
              <a:rPr b="0" i="0" lang="en-US" sz="1800" u="none" cap="none" strike="noStrike">
                <a:solidFill>
                  <a:srgbClr val="8A8A8A"/>
                </a:solidFill>
                <a:latin typeface="Hind"/>
                <a:ea typeface="Hind"/>
                <a:cs typeface="Hind"/>
                <a:sym typeface="Hind"/>
              </a:rPr>
              <a:t>Hay un vocabulario clínico que el mundo comparte.</a:t>
            </a:r>
            <a:endParaRPr b="0" i="0" sz="18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8A8A8A"/>
              </a:buClr>
              <a:buSzPts val="1800"/>
              <a:buFont typeface="Hind"/>
              <a:buNone/>
            </a:pPr>
            <a:r>
              <a:rPr b="0" i="0" lang="en-US" sz="1800" u="none" cap="none" strike="noStrike">
                <a:solidFill>
                  <a:srgbClr val="8A8A8A"/>
                </a:solidFill>
                <a:latin typeface="Hind"/>
                <a:ea typeface="Hind"/>
                <a:cs typeface="Hind"/>
                <a:sym typeface="Hind"/>
              </a:rPr>
              <a:t>Y cada país le agrega términos para nombrar lo suyo.</a:t>
            </a:r>
            <a:endParaRPr b="0" i="0" sz="1800" u="none" cap="none" strike="noStrike">
              <a:solidFill>
                <a:schemeClr val="dk1"/>
              </a:solidFill>
              <a:latin typeface="Calibri"/>
              <a:ea typeface="Calibri"/>
              <a:cs typeface="Calibri"/>
              <a:sym typeface="Calibri"/>
            </a:endParaRPr>
          </a:p>
        </p:txBody>
      </p:sp>
      <p:sp>
        <p:nvSpPr>
          <p:cNvPr id="332" name="Google Shape;332;p23"/>
          <p:cNvSpPr/>
          <p:nvPr/>
        </p:nvSpPr>
        <p:spPr>
          <a:xfrm>
            <a:off x="548640" y="1508760"/>
            <a:ext cx="8046720" cy="2423160"/>
          </a:xfrm>
          <a:prstGeom prst="rect">
            <a:avLst/>
          </a:prstGeom>
          <a:noFill/>
          <a:ln>
            <a:noFill/>
          </a:ln>
        </p:spPr>
        <p:txBody>
          <a:bodyPr anchorCtr="0" anchor="t" bIns="0" lIns="0" spcFirstLastPara="1" rIns="0" wrap="square" tIns="0">
            <a:noAutofit/>
          </a:bodyPr>
          <a:lstStyle/>
          <a:p>
            <a:pPr indent="0" lvl="0" marL="0" marR="0" rtl="0" algn="l">
              <a:lnSpc>
                <a:spcPct val="110000"/>
              </a:lnSpc>
              <a:spcBef>
                <a:spcPts val="0"/>
              </a:spcBef>
              <a:spcAft>
                <a:spcPts val="0"/>
              </a:spcAft>
              <a:buClr>
                <a:srgbClr val="FFFFFF"/>
              </a:buClr>
              <a:buSzPts val="2900"/>
              <a:buFont typeface="Hind"/>
              <a:buNone/>
            </a:pPr>
            <a:r>
              <a:rPr b="1" i="0" lang="en-US" sz="2900" u="none" cap="none" strike="noStrike">
                <a:solidFill>
                  <a:srgbClr val="FFFFFF"/>
                </a:solidFill>
                <a:latin typeface="Hind"/>
                <a:ea typeface="Hind"/>
                <a:cs typeface="Hind"/>
                <a:sym typeface="Hind"/>
              </a:rPr>
              <a:t>Costa Rica puede nombrar</a:t>
            </a:r>
            <a:endParaRPr b="0" i="0" sz="2900" u="none" cap="none" strike="noStrike">
              <a:solidFill>
                <a:schemeClr val="dk1"/>
              </a:solidFill>
              <a:latin typeface="Calibri"/>
              <a:ea typeface="Calibri"/>
              <a:cs typeface="Calibri"/>
              <a:sym typeface="Calibri"/>
            </a:endParaRPr>
          </a:p>
          <a:p>
            <a:pPr indent="0" lvl="0" marL="0" marR="0" rtl="0" algn="l">
              <a:lnSpc>
                <a:spcPct val="110000"/>
              </a:lnSpc>
              <a:spcBef>
                <a:spcPts val="0"/>
              </a:spcBef>
              <a:spcAft>
                <a:spcPts val="0"/>
              </a:spcAft>
              <a:buClr>
                <a:srgbClr val="FFFFFF"/>
              </a:buClr>
              <a:buSzPts val="2900"/>
              <a:buFont typeface="Hind"/>
              <a:buNone/>
            </a:pPr>
            <a:r>
              <a:rPr b="1" i="0" lang="en-US" sz="2900" u="none" cap="none" strike="noStrike">
                <a:solidFill>
                  <a:srgbClr val="FFFFFF"/>
                </a:solidFill>
                <a:latin typeface="Hind"/>
                <a:ea typeface="Hind"/>
                <a:cs typeface="Hind"/>
                <a:sym typeface="Hind"/>
              </a:rPr>
              <a:t>condiciones que nadie más nombró.</a:t>
            </a:r>
            <a:endParaRPr b="0" i="0" sz="2900" u="none" cap="none" strike="noStrike">
              <a:solidFill>
                <a:schemeClr val="dk1"/>
              </a:solidFill>
              <a:latin typeface="Calibri"/>
              <a:ea typeface="Calibri"/>
              <a:cs typeface="Calibri"/>
              <a:sym typeface="Calibri"/>
            </a:endParaRPr>
          </a:p>
          <a:p>
            <a:pPr indent="0" lvl="0" marL="0" marR="0" rtl="0" algn="l">
              <a:lnSpc>
                <a:spcPct val="110000"/>
              </a:lnSpc>
              <a:spcBef>
                <a:spcPts val="0"/>
              </a:spcBef>
              <a:spcAft>
                <a:spcPts val="0"/>
              </a:spcAft>
              <a:buClr>
                <a:schemeClr val="dk1"/>
              </a:buClr>
              <a:buSzPts val="2900"/>
              <a:buFont typeface="Calibri"/>
              <a:buNone/>
            </a:pPr>
            <a:r>
              <a:t/>
            </a:r>
            <a:endParaRPr b="0" i="0" sz="2900" u="none" cap="none" strike="noStrike">
              <a:solidFill>
                <a:schemeClr val="dk1"/>
              </a:solidFill>
              <a:latin typeface="Calibri"/>
              <a:ea typeface="Calibri"/>
              <a:cs typeface="Calibri"/>
              <a:sym typeface="Calibri"/>
            </a:endParaRPr>
          </a:p>
          <a:p>
            <a:pPr indent="0" lvl="0" marL="0" marR="0" rtl="0" algn="l">
              <a:lnSpc>
                <a:spcPct val="110000"/>
              </a:lnSpc>
              <a:spcBef>
                <a:spcPts val="0"/>
              </a:spcBef>
              <a:spcAft>
                <a:spcPts val="0"/>
              </a:spcAft>
              <a:buClr>
                <a:srgbClr val="FFFFFF"/>
              </a:buClr>
              <a:buSzPts val="2900"/>
              <a:buFont typeface="Hind"/>
              <a:buNone/>
            </a:pPr>
            <a:r>
              <a:rPr b="1" i="0" lang="en-US" sz="2900" u="none" cap="none" strike="noStrike">
                <a:solidFill>
                  <a:srgbClr val="FFFFFF"/>
                </a:solidFill>
                <a:latin typeface="Hind"/>
                <a:ea typeface="Hind"/>
                <a:cs typeface="Hind"/>
                <a:sym typeface="Hind"/>
              </a:rPr>
              <a:t>Porque nadie más</a:t>
            </a:r>
            <a:endParaRPr b="0" i="0" sz="2900" u="none" cap="none" strike="noStrike">
              <a:solidFill>
                <a:schemeClr val="dk1"/>
              </a:solidFill>
              <a:latin typeface="Calibri"/>
              <a:ea typeface="Calibri"/>
              <a:cs typeface="Calibri"/>
              <a:sym typeface="Calibri"/>
            </a:endParaRPr>
          </a:p>
          <a:p>
            <a:pPr indent="0" lvl="0" marL="0" marR="0" rtl="0" algn="l">
              <a:lnSpc>
                <a:spcPct val="110000"/>
              </a:lnSpc>
              <a:spcBef>
                <a:spcPts val="0"/>
              </a:spcBef>
              <a:spcAft>
                <a:spcPts val="0"/>
              </a:spcAft>
              <a:buClr>
                <a:srgbClr val="FFFFFF"/>
              </a:buClr>
              <a:buSzPts val="2900"/>
              <a:buFont typeface="Hind"/>
              <a:buNone/>
            </a:pPr>
            <a:r>
              <a:rPr b="1" i="0" lang="en-US" sz="2900" u="none" cap="none" strike="noStrike">
                <a:solidFill>
                  <a:srgbClr val="FFFFFF"/>
                </a:solidFill>
                <a:latin typeface="Hind"/>
                <a:ea typeface="Hind"/>
                <a:cs typeface="Hind"/>
                <a:sym typeface="Hind"/>
              </a:rPr>
              <a:t>necesitó nombrarlas.</a:t>
            </a:r>
            <a:endParaRPr b="0" i="0" sz="2900" u="none" cap="none" strike="noStrike">
              <a:solidFill>
                <a:schemeClr val="dk1"/>
              </a:solidFill>
              <a:latin typeface="Calibri"/>
              <a:ea typeface="Calibri"/>
              <a:cs typeface="Calibri"/>
              <a:sym typeface="Calibri"/>
            </a:endParaRPr>
          </a:p>
        </p:txBody>
      </p:sp>
      <p:sp>
        <p:nvSpPr>
          <p:cNvPr id="333" name="Google Shape;333;p23"/>
          <p:cNvSpPr/>
          <p:nvPr/>
        </p:nvSpPr>
        <p:spPr>
          <a:xfrm>
            <a:off x="548640" y="4114800"/>
            <a:ext cx="8046720" cy="54864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096F0"/>
              </a:buClr>
              <a:buSzPts val="1600"/>
              <a:buFont typeface="Hind"/>
              <a:buNone/>
            </a:pPr>
            <a:r>
              <a:rPr b="0" i="1" lang="en-US" sz="1600" u="none" cap="none" strike="noStrike">
                <a:solidFill>
                  <a:srgbClr val="A096F0"/>
                </a:solidFill>
                <a:latin typeface="Hind"/>
                <a:ea typeface="Hind"/>
                <a:cs typeface="Hind"/>
                <a:sym typeface="Hind"/>
              </a:rPr>
              <a:t>Eso no es un hueco en nuestra conformidad. Es que sabemos algo que el estándar no tenía.</a:t>
            </a:r>
            <a:endParaRPr b="0" i="0" sz="16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0D0D"/>
        </a:solidFill>
      </p:bgPr>
    </p:bg>
    <p:spTree>
      <p:nvGrpSpPr>
        <p:cNvPr id="338" name="Shape 338"/>
        <p:cNvGrpSpPr/>
        <p:nvPr/>
      </p:nvGrpSpPr>
      <p:grpSpPr>
        <a:xfrm>
          <a:off x="0" y="0"/>
          <a:ext cx="0" cy="0"/>
          <a:chOff x="0" y="0"/>
          <a:chExt cx="0" cy="0"/>
        </a:xfrm>
      </p:grpSpPr>
      <p:sp>
        <p:nvSpPr>
          <p:cNvPr id="339" name="Google Shape;339;p24"/>
          <p:cNvSpPr/>
          <p:nvPr/>
        </p:nvSpPr>
        <p:spPr>
          <a:xfrm>
            <a:off x="548640" y="594360"/>
            <a:ext cx="8046720" cy="4114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96F0"/>
              </a:buClr>
              <a:buSzPts val="2400"/>
              <a:buFont typeface="Hind"/>
              <a:buNone/>
            </a:pPr>
            <a:r>
              <a:rPr b="1" i="0" lang="en-US" sz="2400" u="none" cap="none" strike="noStrike">
                <a:solidFill>
                  <a:srgbClr val="A096F0"/>
                </a:solidFill>
                <a:latin typeface="Hind"/>
                <a:ea typeface="Hind"/>
                <a:cs typeface="Hind"/>
                <a:sym typeface="Hind"/>
              </a:rPr>
              <a:t>Misma forma. Naturaleza opuesta.</a:t>
            </a:r>
            <a:endParaRPr b="0" i="0" sz="2400" u="none" cap="none" strike="noStrike">
              <a:solidFill>
                <a:schemeClr val="dk1"/>
              </a:solidFill>
              <a:latin typeface="Calibri"/>
              <a:ea typeface="Calibri"/>
              <a:cs typeface="Calibri"/>
              <a:sym typeface="Calibri"/>
            </a:endParaRPr>
          </a:p>
        </p:txBody>
      </p:sp>
      <p:sp>
        <p:nvSpPr>
          <p:cNvPr id="340" name="Google Shape;340;p24"/>
          <p:cNvSpPr/>
          <p:nvPr/>
        </p:nvSpPr>
        <p:spPr>
          <a:xfrm>
            <a:off x="548640" y="1143000"/>
            <a:ext cx="3931920" cy="1828800"/>
          </a:xfrm>
          <a:prstGeom prst="rect">
            <a:avLst/>
          </a:prstGeom>
          <a:solidFill>
            <a:srgbClr val="1C1C2E"/>
          </a:solidFill>
          <a:ln cap="flat" cmpd="sng" w="9525">
            <a:solidFill>
              <a:srgbClr val="34344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24"/>
          <p:cNvSpPr/>
          <p:nvPr/>
        </p:nvSpPr>
        <p:spPr>
          <a:xfrm>
            <a:off x="822960" y="1353312"/>
            <a:ext cx="3383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7FD1A0"/>
              </a:buClr>
              <a:buSzPts val="2100"/>
              <a:buFont typeface="Hind"/>
              <a:buNone/>
            </a:pPr>
            <a:r>
              <a:rPr b="1" i="0" lang="en-US" sz="2100" u="none" cap="none" strike="noStrike">
                <a:solidFill>
                  <a:srgbClr val="7FD1A0"/>
                </a:solidFill>
                <a:latin typeface="Hind"/>
                <a:ea typeface="Hind"/>
                <a:cs typeface="Hind"/>
                <a:sym typeface="Hind"/>
              </a:rPr>
              <a:t>Una decisión</a:t>
            </a:r>
            <a:endParaRPr b="0" i="0" sz="2100" u="none" cap="none" strike="noStrike">
              <a:solidFill>
                <a:schemeClr val="dk1"/>
              </a:solidFill>
              <a:latin typeface="Calibri"/>
              <a:ea typeface="Calibri"/>
              <a:cs typeface="Calibri"/>
              <a:sym typeface="Calibri"/>
            </a:endParaRPr>
          </a:p>
        </p:txBody>
      </p:sp>
      <p:sp>
        <p:nvSpPr>
          <p:cNvPr id="342" name="Google Shape;342;p24"/>
          <p:cNvSpPr/>
          <p:nvPr/>
        </p:nvSpPr>
        <p:spPr>
          <a:xfrm>
            <a:off x="822960" y="1783080"/>
            <a:ext cx="3383280" cy="105156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BBBBBB"/>
              </a:buClr>
              <a:buSzPts val="1350"/>
              <a:buFont typeface="Hind"/>
              <a:buNone/>
            </a:pPr>
            <a:r>
              <a:rPr b="0" i="0" lang="en-US" sz="1350" u="none" cap="none" strike="noStrike">
                <a:solidFill>
                  <a:srgbClr val="BBBBBB"/>
                </a:solidFill>
                <a:latin typeface="Hind"/>
                <a:ea typeface="Hind"/>
                <a:cs typeface="Hind"/>
                <a:sym typeface="Hind"/>
              </a:rPr>
              <a:t>La divergencia que un país escribe en su implementation guide.</a:t>
            </a:r>
            <a:endParaRPr b="0" i="0" sz="135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chemeClr val="dk1"/>
              </a:buClr>
              <a:buSzPts val="1350"/>
              <a:buFont typeface="Calibri"/>
              <a:buNone/>
            </a:pPr>
            <a:r>
              <a:t/>
            </a:r>
            <a:endParaRPr b="0" i="0" sz="135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BBBBBB"/>
              </a:buClr>
              <a:buSzPts val="1350"/>
              <a:buFont typeface="Hind"/>
              <a:buNone/>
            </a:pPr>
            <a:r>
              <a:rPr b="0" i="0" lang="en-US" sz="1350" u="none" cap="none" strike="noStrike">
                <a:solidFill>
                  <a:srgbClr val="BBBBBB"/>
                </a:solidFill>
                <a:latin typeface="Hind"/>
                <a:ea typeface="Hind"/>
                <a:cs typeface="Hind"/>
                <a:sym typeface="Hind"/>
              </a:rPr>
              <a:t>Alguien la miró, la evaluó y la escogió.</a:t>
            </a:r>
            <a:endParaRPr b="0" i="0" sz="1350" u="none" cap="none" strike="noStrike">
              <a:solidFill>
                <a:schemeClr val="dk1"/>
              </a:solidFill>
              <a:latin typeface="Calibri"/>
              <a:ea typeface="Calibri"/>
              <a:cs typeface="Calibri"/>
              <a:sym typeface="Calibri"/>
            </a:endParaRPr>
          </a:p>
        </p:txBody>
      </p:sp>
      <p:sp>
        <p:nvSpPr>
          <p:cNvPr id="343" name="Google Shape;343;p24"/>
          <p:cNvSpPr/>
          <p:nvPr/>
        </p:nvSpPr>
        <p:spPr>
          <a:xfrm>
            <a:off x="4663440" y="1143000"/>
            <a:ext cx="3931920" cy="1828800"/>
          </a:xfrm>
          <a:prstGeom prst="rect">
            <a:avLst/>
          </a:prstGeom>
          <a:solidFill>
            <a:srgbClr val="1C1C2E"/>
          </a:solidFill>
          <a:ln cap="flat" cmpd="sng" w="9525">
            <a:solidFill>
              <a:srgbClr val="34344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24"/>
          <p:cNvSpPr/>
          <p:nvPr/>
        </p:nvSpPr>
        <p:spPr>
          <a:xfrm>
            <a:off x="4937760" y="1353312"/>
            <a:ext cx="33832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88B8B"/>
              </a:buClr>
              <a:buSzPts val="2100"/>
              <a:buFont typeface="Hind"/>
              <a:buNone/>
            </a:pPr>
            <a:r>
              <a:rPr b="1" i="0" lang="en-US" sz="2100" u="none" cap="none" strike="noStrike">
                <a:solidFill>
                  <a:srgbClr val="E88B8B"/>
                </a:solidFill>
                <a:latin typeface="Hind"/>
                <a:ea typeface="Hind"/>
                <a:cs typeface="Hind"/>
                <a:sym typeface="Hind"/>
              </a:rPr>
              <a:t>Un accidente</a:t>
            </a:r>
            <a:endParaRPr b="0" i="0" sz="2100" u="none" cap="none" strike="noStrike">
              <a:solidFill>
                <a:schemeClr val="dk1"/>
              </a:solidFill>
              <a:latin typeface="Calibri"/>
              <a:ea typeface="Calibri"/>
              <a:cs typeface="Calibri"/>
              <a:sym typeface="Calibri"/>
            </a:endParaRPr>
          </a:p>
        </p:txBody>
      </p:sp>
      <p:sp>
        <p:nvSpPr>
          <p:cNvPr id="345" name="Google Shape;345;p24"/>
          <p:cNvSpPr/>
          <p:nvPr/>
        </p:nvSpPr>
        <p:spPr>
          <a:xfrm>
            <a:off x="4937760" y="1783080"/>
            <a:ext cx="3383280" cy="105156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BBBBBB"/>
              </a:buClr>
              <a:buSzPts val="1350"/>
              <a:buFont typeface="Hind"/>
              <a:buNone/>
            </a:pPr>
            <a:r>
              <a:rPr b="0" i="0" lang="en-US" sz="1350" u="none" cap="none" strike="noStrike">
                <a:solidFill>
                  <a:srgbClr val="BBBBBB"/>
                </a:solidFill>
                <a:latin typeface="Hind"/>
                <a:ea typeface="Hind"/>
                <a:cs typeface="Hind"/>
                <a:sym typeface="Hind"/>
              </a:rPr>
              <a:t>Las seis definiciones de “cliente” que nadie acordó.</a:t>
            </a:r>
            <a:endParaRPr b="0" i="0" sz="135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chemeClr val="dk1"/>
              </a:buClr>
              <a:buSzPts val="1350"/>
              <a:buFont typeface="Calibri"/>
              <a:buNone/>
            </a:pPr>
            <a:r>
              <a:t/>
            </a:r>
            <a:endParaRPr b="0" i="0" sz="135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BBBBBB"/>
              </a:buClr>
              <a:buSzPts val="1350"/>
              <a:buFont typeface="Hind"/>
              <a:buNone/>
            </a:pPr>
            <a:r>
              <a:rPr b="0" i="0" lang="en-US" sz="1350" u="none" cap="none" strike="noStrike">
                <a:solidFill>
                  <a:srgbClr val="BBBBBB"/>
                </a:solidFill>
                <a:latin typeface="Hind"/>
                <a:ea typeface="Hind"/>
                <a:cs typeface="Hind"/>
                <a:sym typeface="Hind"/>
              </a:rPr>
              <a:t>Nadie la decidió. Nadie la notó.</a:t>
            </a:r>
            <a:endParaRPr b="0" i="0" sz="1350" u="none" cap="none" strike="noStrike">
              <a:solidFill>
                <a:schemeClr val="dk1"/>
              </a:solidFill>
              <a:latin typeface="Calibri"/>
              <a:ea typeface="Calibri"/>
              <a:cs typeface="Calibri"/>
              <a:sym typeface="Calibri"/>
            </a:endParaRPr>
          </a:p>
        </p:txBody>
      </p:sp>
      <p:sp>
        <p:nvSpPr>
          <p:cNvPr id="346" name="Google Shape;346;p24"/>
          <p:cNvSpPr/>
          <p:nvPr/>
        </p:nvSpPr>
        <p:spPr>
          <a:xfrm>
            <a:off x="548640" y="3154680"/>
            <a:ext cx="8046720" cy="640080"/>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Clr>
                <a:srgbClr val="999999"/>
              </a:buClr>
              <a:buSzPts val="1800"/>
              <a:buFont typeface="Hind"/>
              <a:buNone/>
            </a:pPr>
            <a:r>
              <a:rPr b="0" i="0" lang="en-US" sz="1800" u="none" cap="none" strike="noStrike">
                <a:solidFill>
                  <a:srgbClr val="999999"/>
                </a:solidFill>
                <a:latin typeface="Hind"/>
                <a:ea typeface="Hind"/>
                <a:cs typeface="Hind"/>
                <a:sym typeface="Hind"/>
              </a:rPr>
              <a:t>El trabajo no es eliminar la divergencia.</a:t>
            </a:r>
            <a:endParaRPr b="0" i="0" sz="18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999999"/>
              </a:buClr>
              <a:buSzPts val="1800"/>
              <a:buFont typeface="Hind"/>
              <a:buNone/>
            </a:pPr>
            <a:r>
              <a:rPr b="0" i="0" lang="en-US" sz="1800" u="none" cap="none" strike="noStrike">
                <a:solidFill>
                  <a:srgbClr val="999999"/>
                </a:solidFill>
                <a:latin typeface="Hind"/>
                <a:ea typeface="Hind"/>
                <a:cs typeface="Hind"/>
                <a:sym typeface="Hind"/>
              </a:rPr>
              <a:t>Ni celebrarla.</a:t>
            </a:r>
            <a:endParaRPr b="0" i="0" sz="1800" u="none" cap="none" strike="noStrike">
              <a:solidFill>
                <a:schemeClr val="dk1"/>
              </a:solidFill>
              <a:latin typeface="Calibri"/>
              <a:ea typeface="Calibri"/>
              <a:cs typeface="Calibri"/>
              <a:sym typeface="Calibri"/>
            </a:endParaRPr>
          </a:p>
        </p:txBody>
      </p:sp>
      <p:sp>
        <p:nvSpPr>
          <p:cNvPr id="347" name="Google Shape;347;p24"/>
          <p:cNvSpPr/>
          <p:nvPr/>
        </p:nvSpPr>
        <p:spPr>
          <a:xfrm>
            <a:off x="548640" y="3840480"/>
            <a:ext cx="804672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2700"/>
              <a:buFont typeface="Hind"/>
              <a:buNone/>
            </a:pPr>
            <a:r>
              <a:rPr b="1" i="0" lang="en-US" sz="2700" u="none" cap="none" strike="noStrike">
                <a:solidFill>
                  <a:srgbClr val="FFFFFF"/>
                </a:solidFill>
                <a:latin typeface="Hind"/>
                <a:ea typeface="Hind"/>
                <a:cs typeface="Hind"/>
                <a:sym typeface="Hind"/>
              </a:rPr>
              <a:t>Es saber cuál decidiste y cuál nunca notaste.</a:t>
            </a:r>
            <a:endParaRPr b="0" i="0" sz="27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52" name="Shape 352"/>
        <p:cNvGrpSpPr/>
        <p:nvPr/>
      </p:nvGrpSpPr>
      <p:grpSpPr>
        <a:xfrm>
          <a:off x="0" y="0"/>
          <a:ext cx="0" cy="0"/>
          <a:chOff x="0" y="0"/>
          <a:chExt cx="0" cy="0"/>
        </a:xfrm>
      </p:grpSpPr>
      <p:grpSp>
        <p:nvGrpSpPr>
          <p:cNvPr id="353" name="Google Shape;353;p25"/>
          <p:cNvGrpSpPr/>
          <p:nvPr/>
        </p:nvGrpSpPr>
        <p:grpSpPr>
          <a:xfrm>
            <a:off x="548640" y="428625"/>
            <a:ext cx="8046600" cy="571500"/>
            <a:chOff x="0" y="0"/>
            <a:chExt cx="8046600" cy="571500"/>
          </a:xfrm>
        </p:grpSpPr>
        <p:sp>
          <p:nvSpPr>
            <p:cNvPr id="354" name="Google Shape;354;p25"/>
            <p:cNvSpPr/>
            <p:nvPr/>
          </p:nvSpPr>
          <p:spPr>
            <a:xfrm>
              <a:off x="0" y="0"/>
              <a:ext cx="8046600" cy="5715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55" name="Google Shape;355;p25"/>
            <p:cNvSpPr txBox="1"/>
            <p:nvPr/>
          </p:nvSpPr>
          <p:spPr>
            <a:xfrm>
              <a:off x="0" y="0"/>
              <a:ext cx="8046600" cy="5715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US" sz="2400">
                  <a:solidFill>
                    <a:srgbClr val="A096F0"/>
                  </a:solidFill>
                  <a:latin typeface="Hind"/>
                  <a:ea typeface="Hind"/>
                  <a:cs typeface="Hind"/>
                  <a:sym typeface="Hind"/>
                </a:rPr>
                <a:t>Todo esto suena interno. No lo es.</a:t>
              </a:r>
              <a:endParaRPr b="1" sz="2400">
                <a:solidFill>
                  <a:srgbClr val="A096F0"/>
                </a:solidFill>
                <a:latin typeface="Hind"/>
                <a:ea typeface="Hind"/>
                <a:cs typeface="Hind"/>
                <a:sym typeface="Hind"/>
              </a:endParaRPr>
            </a:p>
          </p:txBody>
        </p:sp>
      </p:grpSp>
      <p:sp>
        <p:nvSpPr>
          <p:cNvPr id="356" name="Google Shape;356;p25"/>
          <p:cNvSpPr/>
          <p:nvPr/>
        </p:nvSpPr>
        <p:spPr>
          <a:xfrm>
            <a:off x="548640" y="1238250"/>
            <a:ext cx="3931800" cy="3238500"/>
          </a:xfrm>
          <a:prstGeom prst="roundRect">
            <a:avLst>
              <a:gd fmla="val 1176" name="adj"/>
            </a:avLst>
          </a:prstGeom>
          <a:solidFill>
            <a:srgbClr val="1C1C2E"/>
          </a:solidFill>
          <a:ln cap="flat" cmpd="sng" w="9525">
            <a:solidFill>
              <a:srgbClr val="34344E"/>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57" name="Google Shape;357;p25"/>
          <p:cNvSpPr txBox="1"/>
          <p:nvPr/>
        </p:nvSpPr>
        <p:spPr>
          <a:xfrm>
            <a:off x="739140" y="1428750"/>
            <a:ext cx="3550800" cy="2857500"/>
          </a:xfrm>
          <a:prstGeom prst="rect">
            <a:avLst/>
          </a:prstGeom>
          <a:solidFill>
            <a:srgbClr val="000000">
              <a:alpha val="0"/>
            </a:srgbClr>
          </a:solidFill>
          <a:ln>
            <a:noFill/>
          </a:ln>
        </p:spPr>
        <p:txBody>
          <a:bodyPr anchorCtr="0" anchor="t" bIns="0" lIns="0" spcFirstLastPara="1" rIns="0" wrap="square" tIns="0">
            <a:noAutofit/>
          </a:bodyPr>
          <a:lstStyle/>
          <a:p>
            <a:pPr indent="0" lvl="0" marL="0" rtl="0" algn="l">
              <a:spcBef>
                <a:spcPts val="0"/>
              </a:spcBef>
              <a:spcAft>
                <a:spcPts val="0"/>
              </a:spcAft>
              <a:buNone/>
            </a:pPr>
            <a:r>
              <a:rPr b="1" lang="en-US" sz="1800">
                <a:solidFill>
                  <a:srgbClr val="7FD1A0"/>
                </a:solidFill>
                <a:latin typeface="Hind"/>
                <a:ea typeface="Hind"/>
                <a:cs typeface="Hind"/>
                <a:sym typeface="Hind"/>
              </a:rPr>
              <a:t>La ontología externa</a:t>
            </a:r>
            <a:endParaRPr b="1" sz="1800">
              <a:solidFill>
                <a:srgbClr val="7FD1A0"/>
              </a:solidFill>
              <a:latin typeface="Hind"/>
              <a:ea typeface="Hind"/>
              <a:cs typeface="Hind"/>
              <a:sym typeface="Hind"/>
            </a:endParaRPr>
          </a:p>
          <a:p>
            <a:pPr indent="0" lvl="0" marL="0" rtl="0" algn="l">
              <a:spcBef>
                <a:spcPts val="900"/>
              </a:spcBef>
              <a:spcAft>
                <a:spcPts val="0"/>
              </a:spcAft>
              <a:buNone/>
            </a:pPr>
            <a:r>
              <a:rPr b="1" lang="en-US" sz="1400">
                <a:solidFill>
                  <a:srgbClr val="FFFFFF"/>
                </a:solidFill>
                <a:latin typeface="Hind"/>
                <a:ea typeface="Hind"/>
                <a:cs typeface="Hind"/>
                <a:sym typeface="Hind"/>
              </a:rPr>
              <a:t>Tu sitio web es tu ontología mirando hacia afuera.</a:t>
            </a:r>
            <a:endParaRPr b="1" sz="1400">
              <a:solidFill>
                <a:srgbClr val="FFFFFF"/>
              </a:solidFill>
              <a:latin typeface="Hind"/>
              <a:ea typeface="Hind"/>
              <a:cs typeface="Hind"/>
              <a:sym typeface="Hind"/>
            </a:endParaRPr>
          </a:p>
          <a:p>
            <a:pPr indent="0" lvl="0" marL="0" rtl="0" algn="l">
              <a:spcBef>
                <a:spcPts val="900"/>
              </a:spcBef>
              <a:spcAft>
                <a:spcPts val="0"/>
              </a:spcAft>
              <a:buNone/>
            </a:pPr>
            <a:r>
              <a:rPr b="0" lang="en-US" sz="1250">
                <a:solidFill>
                  <a:srgbClr val="BBBBBB"/>
                </a:solidFill>
                <a:latin typeface="Hind"/>
                <a:ea typeface="Hind"/>
                <a:cs typeface="Hind"/>
                <a:sym typeface="Hind"/>
              </a:rPr>
              <a:t>Y ya no lo leen personas. Lo lee el agente que evalúa a tu empresa. El modelo que le contesta a alguien una pregunta sobre vos.</a:t>
            </a:r>
            <a:endParaRPr b="0" sz="1250">
              <a:solidFill>
                <a:srgbClr val="BBBBBB"/>
              </a:solidFill>
              <a:latin typeface="Hind"/>
              <a:ea typeface="Hind"/>
              <a:cs typeface="Hind"/>
              <a:sym typeface="Hind"/>
            </a:endParaRPr>
          </a:p>
        </p:txBody>
      </p:sp>
      <p:sp>
        <p:nvSpPr>
          <p:cNvPr id="358" name="Google Shape;358;p25"/>
          <p:cNvSpPr/>
          <p:nvPr/>
        </p:nvSpPr>
        <p:spPr>
          <a:xfrm>
            <a:off x="4663440" y="1238250"/>
            <a:ext cx="3931800" cy="3238500"/>
          </a:xfrm>
          <a:prstGeom prst="roundRect">
            <a:avLst>
              <a:gd fmla="val 1176" name="adj"/>
            </a:avLst>
          </a:prstGeom>
          <a:solidFill>
            <a:srgbClr val="1C1C2E"/>
          </a:solidFill>
          <a:ln cap="flat" cmpd="sng" w="9525">
            <a:solidFill>
              <a:srgbClr val="34344E"/>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59" name="Google Shape;359;p25"/>
          <p:cNvSpPr txBox="1"/>
          <p:nvPr/>
        </p:nvSpPr>
        <p:spPr>
          <a:xfrm>
            <a:off x="4853940" y="1428750"/>
            <a:ext cx="3550800" cy="2857500"/>
          </a:xfrm>
          <a:prstGeom prst="rect">
            <a:avLst/>
          </a:prstGeom>
          <a:solidFill>
            <a:srgbClr val="000000">
              <a:alpha val="0"/>
            </a:srgbClr>
          </a:solidFill>
          <a:ln>
            <a:noFill/>
          </a:ln>
        </p:spPr>
        <p:txBody>
          <a:bodyPr anchorCtr="0" anchor="t" bIns="0" lIns="0" spcFirstLastPara="1" rIns="0" wrap="square" tIns="0">
            <a:noAutofit/>
          </a:bodyPr>
          <a:lstStyle/>
          <a:p>
            <a:pPr indent="0" lvl="0" marL="0" rtl="0" algn="l">
              <a:spcBef>
                <a:spcPts val="0"/>
              </a:spcBef>
              <a:spcAft>
                <a:spcPts val="0"/>
              </a:spcAft>
              <a:buNone/>
            </a:pPr>
            <a:r>
              <a:rPr b="1" lang="en-US" sz="1800">
                <a:solidFill>
                  <a:srgbClr val="E88B8B"/>
                </a:solidFill>
                <a:latin typeface="Hind"/>
                <a:ea typeface="Hind"/>
                <a:cs typeface="Hind"/>
                <a:sym typeface="Hind"/>
              </a:rPr>
              <a:t>El orden intencional</a:t>
            </a:r>
            <a:endParaRPr b="1" sz="1800">
              <a:solidFill>
                <a:srgbClr val="E88B8B"/>
              </a:solidFill>
              <a:latin typeface="Hind"/>
              <a:ea typeface="Hind"/>
              <a:cs typeface="Hind"/>
              <a:sym typeface="Hind"/>
            </a:endParaRPr>
          </a:p>
          <a:p>
            <a:pPr indent="0" lvl="0" marL="0" rtl="0" algn="l">
              <a:spcBef>
                <a:spcPts val="900"/>
              </a:spcBef>
              <a:spcAft>
                <a:spcPts val="0"/>
              </a:spcAft>
              <a:buNone/>
            </a:pPr>
            <a:r>
              <a:rPr b="1" lang="en-US" sz="1400">
                <a:solidFill>
                  <a:srgbClr val="FFFFFF"/>
                </a:solidFill>
                <a:latin typeface="Hind"/>
                <a:ea typeface="Hind"/>
                <a:cs typeface="Hind"/>
                <a:sym typeface="Hind"/>
              </a:rPr>
              <a:t>La máquina no distingue diferencia intencional de desorden.</a:t>
            </a:r>
            <a:endParaRPr b="1" sz="1400">
              <a:solidFill>
                <a:srgbClr val="FFFFFF"/>
              </a:solidFill>
              <a:latin typeface="Hind"/>
              <a:ea typeface="Hind"/>
              <a:cs typeface="Hind"/>
              <a:sym typeface="Hind"/>
            </a:endParaRPr>
          </a:p>
          <a:p>
            <a:pPr indent="0" lvl="0" marL="0" rtl="0" algn="l">
              <a:spcBef>
                <a:spcPts val="900"/>
              </a:spcBef>
              <a:spcAft>
                <a:spcPts val="0"/>
              </a:spcAft>
              <a:buNone/>
            </a:pPr>
            <a:r>
              <a:rPr b="0" lang="en-US" sz="1250">
                <a:solidFill>
                  <a:srgbClr val="BBBBBB"/>
                </a:solidFill>
                <a:latin typeface="Hind"/>
                <a:ea typeface="Hind"/>
                <a:cs typeface="Hind"/>
                <a:sym typeface="Hind"/>
              </a:rPr>
              <a:t>Si vos no hiciste el trabajo de escribir cuál es cuál, el sistema lo va a resolver por vos. Y no vas a poder corregirlo.</a:t>
            </a:r>
            <a:endParaRPr b="0" sz="1250">
              <a:solidFill>
                <a:srgbClr val="BBBBBB"/>
              </a:solidFill>
              <a:latin typeface="Hind"/>
              <a:ea typeface="Hind"/>
              <a:cs typeface="Hind"/>
              <a:sym typeface="Hind"/>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0D0D"/>
        </a:solidFill>
      </p:bgPr>
    </p:bg>
    <p:spTree>
      <p:nvGrpSpPr>
        <p:cNvPr id="364" name="Shape 364"/>
        <p:cNvGrpSpPr/>
        <p:nvPr/>
      </p:nvGrpSpPr>
      <p:grpSpPr>
        <a:xfrm>
          <a:off x="0" y="0"/>
          <a:ext cx="0" cy="0"/>
          <a:chOff x="0" y="0"/>
          <a:chExt cx="0" cy="0"/>
        </a:xfrm>
      </p:grpSpPr>
      <p:sp>
        <p:nvSpPr>
          <p:cNvPr id="365" name="Google Shape;365;p26"/>
          <p:cNvSpPr txBox="1"/>
          <p:nvPr/>
        </p:nvSpPr>
        <p:spPr>
          <a:xfrm>
            <a:off x="548640" y="476250"/>
            <a:ext cx="4953000" cy="5715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0" lang="en-US" sz="1500">
                <a:solidFill>
                  <a:srgbClr val="8A8A8A"/>
                </a:solidFill>
                <a:latin typeface="Hind"/>
                <a:ea typeface="Hind"/>
                <a:cs typeface="Hind"/>
                <a:sym typeface="Hind"/>
              </a:rPr>
              <a:t>Si le das tus documentos internos a un LLM y le pedís que construya tu ontología:</a:t>
            </a:r>
            <a:endParaRPr b="0" sz="1500">
              <a:solidFill>
                <a:srgbClr val="8A8A8A"/>
              </a:solidFill>
              <a:latin typeface="Hind"/>
              <a:ea typeface="Hind"/>
              <a:cs typeface="Hind"/>
              <a:sym typeface="Hind"/>
            </a:endParaRPr>
          </a:p>
        </p:txBody>
      </p:sp>
      <p:grpSp>
        <p:nvGrpSpPr>
          <p:cNvPr id="366" name="Google Shape;366;p26"/>
          <p:cNvGrpSpPr/>
          <p:nvPr/>
        </p:nvGrpSpPr>
        <p:grpSpPr>
          <a:xfrm>
            <a:off x="548640" y="1190625"/>
            <a:ext cx="4914900" cy="952500"/>
            <a:chOff x="0" y="0"/>
            <a:chExt cx="4914900" cy="952500"/>
          </a:xfrm>
        </p:grpSpPr>
        <p:sp>
          <p:nvSpPr>
            <p:cNvPr id="367" name="Google Shape;367;p26"/>
            <p:cNvSpPr/>
            <p:nvPr/>
          </p:nvSpPr>
          <p:spPr>
            <a:xfrm>
              <a:off x="0" y="0"/>
              <a:ext cx="38100" cy="952500"/>
            </a:xfrm>
            <a:prstGeom prst="roundRect">
              <a:avLst>
                <a:gd fmla="val 50000" name="adj"/>
              </a:avLst>
            </a:prstGeom>
            <a:solidFill>
              <a:srgbClr val="E88B8B"/>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68" name="Google Shape;368;p26"/>
            <p:cNvSpPr txBox="1"/>
            <p:nvPr/>
          </p:nvSpPr>
          <p:spPr>
            <a:xfrm>
              <a:off x="190500" y="0"/>
              <a:ext cx="4724400" cy="952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US" sz="1705">
                  <a:solidFill>
                    <a:srgbClr val="FFFFFF"/>
                  </a:solidFill>
                  <a:latin typeface="Hind"/>
                  <a:ea typeface="Hind"/>
                  <a:cs typeface="Hind"/>
                  <a:sym typeface="Hind"/>
                </a:rPr>
                <a:t>Te devuelve algo limpio, coherente y confiado.</a:t>
              </a:r>
              <a:endParaRPr b="1" sz="1705">
                <a:solidFill>
                  <a:srgbClr val="FFFFFF"/>
                </a:solidFill>
                <a:latin typeface="Hind"/>
                <a:ea typeface="Hind"/>
                <a:cs typeface="Hind"/>
                <a:sym typeface="Hind"/>
              </a:endParaRPr>
            </a:p>
            <a:p>
              <a:pPr indent="0" lvl="0" marL="0" rtl="0" algn="l">
                <a:spcBef>
                  <a:spcPts val="600"/>
                </a:spcBef>
                <a:spcAft>
                  <a:spcPts val="0"/>
                </a:spcAft>
                <a:buNone/>
              </a:pPr>
              <a:r>
                <a:rPr b="0" i="1" lang="en-US" sz="1008">
                  <a:solidFill>
                    <a:srgbClr val="999999"/>
                  </a:solidFill>
                  <a:latin typeface="Hind"/>
                  <a:ea typeface="Hind"/>
                  <a:cs typeface="Hind"/>
                  <a:sym typeface="Hind"/>
                </a:rPr>
                <a:t>La historia que la institución se cuenta a sí misma. La versión oficial. Las contradicciones, promediadas.</a:t>
              </a:r>
              <a:endParaRPr b="0" i="1" sz="1008">
                <a:solidFill>
                  <a:srgbClr val="999999"/>
                </a:solidFill>
                <a:latin typeface="Hind"/>
                <a:ea typeface="Hind"/>
                <a:cs typeface="Hind"/>
                <a:sym typeface="Hind"/>
              </a:endParaRPr>
            </a:p>
          </p:txBody>
        </p:sp>
      </p:grpSp>
      <p:grpSp>
        <p:nvGrpSpPr>
          <p:cNvPr id="369" name="Google Shape;369;p26"/>
          <p:cNvGrpSpPr/>
          <p:nvPr/>
        </p:nvGrpSpPr>
        <p:grpSpPr>
          <a:xfrm>
            <a:off x="548640" y="2381250"/>
            <a:ext cx="4953000" cy="1571700"/>
            <a:chOff x="0" y="0"/>
            <a:chExt cx="4953000" cy="1571700"/>
          </a:xfrm>
        </p:grpSpPr>
        <p:sp>
          <p:nvSpPr>
            <p:cNvPr id="370" name="Google Shape;370;p26"/>
            <p:cNvSpPr/>
            <p:nvPr/>
          </p:nvSpPr>
          <p:spPr>
            <a:xfrm>
              <a:off x="0" y="0"/>
              <a:ext cx="4953000" cy="1571700"/>
            </a:xfrm>
            <a:prstGeom prst="roundRect">
              <a:avLst>
                <a:gd fmla="val 4848" name="adj"/>
              </a:avLst>
            </a:prstGeom>
            <a:solidFill>
              <a:srgbClr val="1C1C2E"/>
            </a:solidFill>
            <a:ln cap="flat" cmpd="sng" w="9525">
              <a:solidFill>
                <a:srgbClr val="34344E"/>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71" name="Google Shape;371;p26"/>
            <p:cNvSpPr txBox="1"/>
            <p:nvPr/>
          </p:nvSpPr>
          <p:spPr>
            <a:xfrm>
              <a:off x="190500" y="190500"/>
              <a:ext cx="4572000" cy="11907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US" sz="1800">
                  <a:solidFill>
                    <a:srgbClr val="A096F0"/>
                  </a:solidFill>
                  <a:latin typeface="Hind"/>
                  <a:ea typeface="Hind"/>
                  <a:cs typeface="Hind"/>
                  <a:sym typeface="Hind"/>
                </a:rPr>
                <a:t>Si querés saber qué significa tu organización de verdad,</a:t>
              </a:r>
              <a:endParaRPr b="1" sz="1800">
                <a:solidFill>
                  <a:srgbClr val="A096F0"/>
                </a:solidFill>
                <a:latin typeface="Hind"/>
                <a:ea typeface="Hind"/>
                <a:cs typeface="Hind"/>
                <a:sym typeface="Hind"/>
              </a:endParaRPr>
            </a:p>
            <a:p>
              <a:pPr indent="0" lvl="0" marL="0" rtl="0" algn="l">
                <a:spcBef>
                  <a:spcPts val="750"/>
                </a:spcBef>
                <a:spcAft>
                  <a:spcPts val="0"/>
                </a:spcAft>
                <a:buNone/>
              </a:pPr>
              <a:r>
                <a:rPr b="0" lang="en-US" sz="1400">
                  <a:solidFill>
                    <a:srgbClr val="FFFFFF"/>
                  </a:solidFill>
                  <a:latin typeface="Hind"/>
                  <a:ea typeface="Hind"/>
                  <a:cs typeface="Hind"/>
                  <a:sym typeface="Hind"/>
                </a:rPr>
                <a:t>no le preguntés a tus documentos. Escuchá cómo habla tu mercado de vos.</a:t>
              </a:r>
              <a:endParaRPr b="0" sz="1400">
                <a:solidFill>
                  <a:srgbClr val="FFFFFF"/>
                </a:solidFill>
                <a:latin typeface="Hind"/>
                <a:ea typeface="Hind"/>
                <a:cs typeface="Hind"/>
                <a:sym typeface="Hind"/>
              </a:endParaRPr>
            </a:p>
          </p:txBody>
        </p:sp>
      </p:grpSp>
      <p:sp>
        <p:nvSpPr>
          <p:cNvPr id="372" name="Google Shape;372;p26"/>
          <p:cNvSpPr txBox="1"/>
          <p:nvPr/>
        </p:nvSpPr>
        <p:spPr>
          <a:xfrm>
            <a:off x="548640" y="4191000"/>
            <a:ext cx="4953000" cy="381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i="1" lang="en-US" sz="1800">
                <a:solidFill>
                  <a:srgbClr val="7FD1A0"/>
                </a:solidFill>
                <a:latin typeface="Hind"/>
                <a:ea typeface="Hind"/>
                <a:cs typeface="Hind"/>
                <a:sym typeface="Hind"/>
              </a:rPr>
              <a:t>Esa brecha es el diagnóstico.</a:t>
            </a:r>
            <a:endParaRPr b="1" i="1" sz="1800">
              <a:solidFill>
                <a:srgbClr val="7FD1A0"/>
              </a:solidFill>
              <a:latin typeface="Hind"/>
              <a:ea typeface="Hind"/>
              <a:cs typeface="Hind"/>
              <a:sym typeface="Hind"/>
            </a:endParaRPr>
          </a:p>
        </p:txBody>
      </p:sp>
      <p:grpSp>
        <p:nvGrpSpPr>
          <p:cNvPr id="373" name="Google Shape;373;p26"/>
          <p:cNvGrpSpPr/>
          <p:nvPr/>
        </p:nvGrpSpPr>
        <p:grpSpPr>
          <a:xfrm>
            <a:off x="5829300" y="762000"/>
            <a:ext cx="2743200" cy="3695700"/>
            <a:chOff x="-76200" y="0"/>
            <a:chExt cx="2743200" cy="3695700"/>
          </a:xfrm>
        </p:grpSpPr>
        <p:sp>
          <p:nvSpPr>
            <p:cNvPr id="374" name="Google Shape;374;p26"/>
            <p:cNvSpPr/>
            <p:nvPr/>
          </p:nvSpPr>
          <p:spPr>
            <a:xfrm>
              <a:off x="-76200" y="76200"/>
              <a:ext cx="2667000" cy="3619500"/>
            </a:xfrm>
            <a:prstGeom prst="roundRect">
              <a:avLst>
                <a:gd fmla="val 2857" name="adj"/>
              </a:avLst>
            </a:prstGeom>
            <a:solidFill>
              <a:srgbClr val="1C1C2E">
                <a:alpha val="4000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pic>
          <p:nvPicPr>
            <p:cNvPr id="375" name="Google Shape;375;p26"/>
            <p:cNvPicPr preferRelativeResize="0"/>
            <p:nvPr/>
          </p:nvPicPr>
          <p:blipFill rotWithShape="1">
            <a:blip r:embed="rId3">
              <a:alphaModFix/>
            </a:blip>
            <a:srcRect b="0" l="2308" r="2308" t="0"/>
            <a:stretch/>
          </p:blipFill>
          <p:spPr>
            <a:xfrm>
              <a:off x="0" y="0"/>
              <a:ext cx="2667000" cy="3619500"/>
            </a:xfrm>
            <a:prstGeom prst="roundRect">
              <a:avLst>
                <a:gd fmla="val 2857" name="adj"/>
              </a:avLst>
            </a:prstGeom>
            <a:noFill/>
            <a:ln>
              <a:noFill/>
            </a:ln>
          </p:spPr>
        </p:pic>
      </p:gr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0D0D"/>
        </a:solidFill>
      </p:bgPr>
    </p:bg>
    <p:spTree>
      <p:nvGrpSpPr>
        <p:cNvPr id="380" name="Shape 380"/>
        <p:cNvGrpSpPr/>
        <p:nvPr/>
      </p:nvGrpSpPr>
      <p:grpSpPr>
        <a:xfrm>
          <a:off x="0" y="0"/>
          <a:ext cx="0" cy="0"/>
          <a:chOff x="0" y="0"/>
          <a:chExt cx="0" cy="0"/>
        </a:xfrm>
      </p:grpSpPr>
      <p:sp>
        <p:nvSpPr>
          <p:cNvPr id="381" name="Google Shape;381;p27"/>
          <p:cNvSpPr/>
          <p:nvPr/>
        </p:nvSpPr>
        <p:spPr>
          <a:xfrm>
            <a:off x="548640" y="1005840"/>
            <a:ext cx="8046720" cy="4114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96F0"/>
              </a:buClr>
              <a:buSzPts val="1900"/>
              <a:buFont typeface="Hind"/>
              <a:buNone/>
            </a:pPr>
            <a:r>
              <a:rPr b="0" i="0" lang="en-US" sz="1900" u="none" cap="none" strike="noStrike">
                <a:solidFill>
                  <a:srgbClr val="A096F0"/>
                </a:solidFill>
                <a:latin typeface="Hind"/>
                <a:ea typeface="Hind"/>
                <a:cs typeface="Hind"/>
                <a:sym typeface="Hind"/>
              </a:rPr>
              <a:t>Antes de dejar que un agente actúe sobre tus datos:</a:t>
            </a:r>
            <a:endParaRPr b="0" i="0" sz="1900" u="none" cap="none" strike="noStrike">
              <a:solidFill>
                <a:schemeClr val="dk1"/>
              </a:solidFill>
              <a:latin typeface="Calibri"/>
              <a:ea typeface="Calibri"/>
              <a:cs typeface="Calibri"/>
              <a:sym typeface="Calibri"/>
            </a:endParaRPr>
          </a:p>
        </p:txBody>
      </p:sp>
      <p:sp>
        <p:nvSpPr>
          <p:cNvPr id="382" name="Google Shape;382;p27"/>
          <p:cNvSpPr/>
          <p:nvPr/>
        </p:nvSpPr>
        <p:spPr>
          <a:xfrm>
            <a:off x="548640" y="1508760"/>
            <a:ext cx="8046720" cy="1463040"/>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Clr>
                <a:srgbClr val="FFFFFF"/>
              </a:buClr>
              <a:buSzPts val="3400"/>
              <a:buFont typeface="Hind"/>
              <a:buNone/>
            </a:pPr>
            <a:r>
              <a:rPr b="1" i="0" lang="en-US" sz="3400" u="none" cap="none" strike="noStrike">
                <a:solidFill>
                  <a:srgbClr val="FFFFFF"/>
                </a:solidFill>
                <a:latin typeface="Hind"/>
                <a:ea typeface="Hind"/>
                <a:cs typeface="Hind"/>
                <a:sym typeface="Hind"/>
              </a:rPr>
              <a:t>¿Puede decirte cuándo</a:t>
            </a:r>
            <a:endParaRPr b="0" i="0" sz="34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FFFFFF"/>
              </a:buClr>
              <a:buSzPts val="3400"/>
              <a:buFont typeface="Hind"/>
              <a:buNone/>
            </a:pPr>
            <a:r>
              <a:rPr b="1" i="0" lang="en-US" sz="3400" u="none" cap="none" strike="noStrike">
                <a:solidFill>
                  <a:srgbClr val="FFFFFF"/>
                </a:solidFill>
                <a:latin typeface="Hind"/>
                <a:ea typeface="Hind"/>
                <a:cs typeface="Hind"/>
                <a:sym typeface="Hind"/>
              </a:rPr>
              <a:t>no tiene suficiente significado</a:t>
            </a:r>
            <a:endParaRPr b="0" i="0" sz="34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FFFFFF"/>
              </a:buClr>
              <a:buSzPts val="3400"/>
              <a:buFont typeface="Hind"/>
              <a:buNone/>
            </a:pPr>
            <a:r>
              <a:rPr b="1" i="0" lang="en-US" sz="3400" u="none" cap="none" strike="noStrike">
                <a:solidFill>
                  <a:srgbClr val="FFFFFF"/>
                </a:solidFill>
                <a:latin typeface="Hind"/>
                <a:ea typeface="Hind"/>
                <a:cs typeface="Hind"/>
                <a:sym typeface="Hind"/>
              </a:rPr>
              <a:t>para actuar?</a:t>
            </a:r>
            <a:endParaRPr b="0" i="0" sz="3400" u="none" cap="none" strike="noStrike">
              <a:solidFill>
                <a:schemeClr val="dk1"/>
              </a:solidFill>
              <a:latin typeface="Calibri"/>
              <a:ea typeface="Calibri"/>
              <a:cs typeface="Calibri"/>
              <a:sym typeface="Calibri"/>
            </a:endParaRPr>
          </a:p>
        </p:txBody>
      </p:sp>
      <p:sp>
        <p:nvSpPr>
          <p:cNvPr id="383" name="Google Shape;383;p27"/>
          <p:cNvSpPr/>
          <p:nvPr/>
        </p:nvSpPr>
        <p:spPr>
          <a:xfrm>
            <a:off x="548640" y="3215798"/>
            <a:ext cx="8046600" cy="731400"/>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Clr>
                <a:srgbClr val="A096F0"/>
              </a:buClr>
              <a:buSzPts val="2200"/>
              <a:buFont typeface="Hind"/>
              <a:buNone/>
            </a:pPr>
            <a:r>
              <a:rPr b="1" i="0" lang="en-US" sz="2200" u="none" cap="none" strike="noStrike">
                <a:solidFill>
                  <a:srgbClr val="A096F0"/>
                </a:solidFill>
                <a:latin typeface="Hind"/>
                <a:ea typeface="Hind"/>
                <a:cs typeface="Hind"/>
                <a:sym typeface="Hind"/>
              </a:rPr>
              <a:t>Si no puede, no tenés una capa semántica.</a:t>
            </a:r>
            <a:endParaRPr b="0" i="0" sz="22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A096F0"/>
              </a:buClr>
              <a:buSzPts val="2200"/>
              <a:buFont typeface="Hind"/>
              <a:buNone/>
            </a:pPr>
            <a:r>
              <a:rPr b="1" i="0" lang="en-US" sz="2200" u="none" cap="none" strike="noStrike">
                <a:solidFill>
                  <a:srgbClr val="A096F0"/>
                </a:solidFill>
                <a:latin typeface="Hind"/>
                <a:ea typeface="Hind"/>
                <a:cs typeface="Hind"/>
                <a:sym typeface="Hind"/>
              </a:rPr>
              <a:t>Tenés una conjetura confiada.</a:t>
            </a:r>
            <a:endParaRPr b="0" i="0" sz="2200" u="none" cap="none" strike="noStrike">
              <a:solidFill>
                <a:schemeClr val="dk1"/>
              </a:solidFill>
              <a:latin typeface="Calibri"/>
              <a:ea typeface="Calibri"/>
              <a:cs typeface="Calibri"/>
              <a:sym typeface="Calibri"/>
            </a:endParaRPr>
          </a:p>
        </p:txBody>
      </p:sp>
      <p:sp>
        <p:nvSpPr>
          <p:cNvPr id="384" name="Google Shape;384;p27"/>
          <p:cNvSpPr/>
          <p:nvPr/>
        </p:nvSpPr>
        <p:spPr>
          <a:xfrm>
            <a:off x="548640" y="4069080"/>
            <a:ext cx="804672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A8A8A"/>
              </a:buClr>
              <a:buSzPts val="1500"/>
              <a:buFont typeface="Hind"/>
              <a:buNone/>
            </a:pPr>
            <a:r>
              <a:rPr b="0" i="1" lang="en-US" sz="1500" u="none" cap="none" strike="noStrike">
                <a:solidFill>
                  <a:srgbClr val="8A8A8A"/>
                </a:solidFill>
                <a:latin typeface="Hind"/>
                <a:ea typeface="Hind"/>
                <a:cs typeface="Hind"/>
                <a:sym typeface="Hind"/>
              </a:rPr>
              <a:t>El primer peldaño es gratis. Subí tan alto como el costo de equivocarte lo exija.</a:t>
            </a:r>
            <a:endParaRPr b="0" i="0" sz="15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0D0D"/>
        </a:solidFill>
      </p:bgPr>
    </p:bg>
    <p:spTree>
      <p:nvGrpSpPr>
        <p:cNvPr id="37" name="Shape 37"/>
        <p:cNvGrpSpPr/>
        <p:nvPr/>
      </p:nvGrpSpPr>
      <p:grpSpPr>
        <a:xfrm>
          <a:off x="0" y="0"/>
          <a:ext cx="0" cy="0"/>
          <a:chOff x="0" y="0"/>
          <a:chExt cx="0" cy="0"/>
        </a:xfrm>
      </p:grpSpPr>
      <p:sp>
        <p:nvSpPr>
          <p:cNvPr id="38" name="Google Shape;38;p3"/>
          <p:cNvSpPr/>
          <p:nvPr/>
        </p:nvSpPr>
        <p:spPr>
          <a:xfrm>
            <a:off x="548640" y="1737360"/>
            <a:ext cx="804672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96F0"/>
              </a:buClr>
              <a:buSzPts val="1500"/>
              <a:buFont typeface="Hind"/>
              <a:buNone/>
            </a:pPr>
            <a:r>
              <a:rPr b="0" i="0" lang="en-US" sz="1500" u="none" cap="none" strike="noStrike">
                <a:solidFill>
                  <a:srgbClr val="A096F0"/>
                </a:solidFill>
                <a:latin typeface="Hind"/>
                <a:ea typeface="Hind"/>
                <a:cs typeface="Hind"/>
                <a:sym typeface="Hind"/>
              </a:rPr>
              <a:t>PRIMERA PARTE</a:t>
            </a:r>
            <a:endParaRPr b="0" i="0" sz="1500" u="none" cap="none" strike="noStrike">
              <a:solidFill>
                <a:schemeClr val="dk1"/>
              </a:solidFill>
              <a:latin typeface="Calibri"/>
              <a:ea typeface="Calibri"/>
              <a:cs typeface="Calibri"/>
              <a:sym typeface="Calibri"/>
            </a:endParaRPr>
          </a:p>
        </p:txBody>
      </p:sp>
      <p:sp>
        <p:nvSpPr>
          <p:cNvPr id="39" name="Google Shape;39;p3"/>
          <p:cNvSpPr/>
          <p:nvPr/>
        </p:nvSpPr>
        <p:spPr>
          <a:xfrm>
            <a:off x="548640" y="2148840"/>
            <a:ext cx="8046720" cy="12801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4000"/>
              <a:buFont typeface="Hind"/>
              <a:buNone/>
            </a:pPr>
            <a:r>
              <a:rPr b="1" i="0" lang="en-US" sz="4000" u="none" cap="none" strike="noStrike">
                <a:solidFill>
                  <a:srgbClr val="FFFFFF"/>
                </a:solidFill>
                <a:latin typeface="Hind"/>
                <a:ea typeface="Hind"/>
                <a:cs typeface="Hind"/>
                <a:sym typeface="Hind"/>
              </a:rPr>
              <a:t>Tres industrias que no se hablan</a:t>
            </a:r>
            <a:endParaRPr b="0" i="0" sz="4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FFFFF"/>
              </a:buClr>
              <a:buSzPts val="4000"/>
              <a:buFont typeface="Hind"/>
              <a:buNone/>
            </a:pPr>
            <a:r>
              <a:rPr b="1" i="0" lang="en-US" sz="4000" u="none" cap="none" strike="noStrike">
                <a:solidFill>
                  <a:srgbClr val="FFFFFF"/>
                </a:solidFill>
                <a:latin typeface="Hind"/>
                <a:ea typeface="Hind"/>
                <a:cs typeface="Hind"/>
                <a:sym typeface="Hind"/>
              </a:rPr>
              <a:t>llegaron al mismo lugar.</a:t>
            </a:r>
            <a:endParaRPr b="0" i="0" sz="40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 name="Shape 44"/>
        <p:cNvGrpSpPr/>
        <p:nvPr/>
      </p:nvGrpSpPr>
      <p:grpSpPr>
        <a:xfrm>
          <a:off x="0" y="0"/>
          <a:ext cx="0" cy="0"/>
          <a:chOff x="0" y="0"/>
          <a:chExt cx="0" cy="0"/>
        </a:xfrm>
      </p:grpSpPr>
      <p:pic>
        <p:nvPicPr>
          <p:cNvPr descr="Title slide: &quot;Tres industrias que no se hablan llegaron al mismo lugar.&quot; Icons for money, medicine, and AI converge." id="45" name="Google Shape;45;g3f5876c6514_64_165"/>
          <p:cNvPicPr preferRelativeResize="0"/>
          <p:nvPr/>
        </p:nvPicPr>
        <p:blipFill>
          <a:blip r:embed="rId3">
            <a:alphaModFix/>
          </a:blip>
          <a:stretch>
            <a:fillRect/>
          </a:stretch>
        </p:blipFill>
        <p:spPr>
          <a:xfrm>
            <a:off x="-35700" y="0"/>
            <a:ext cx="9210675" cy="51435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4FF"/>
        </a:solidFill>
      </p:bgPr>
    </p:bg>
    <p:spTree>
      <p:nvGrpSpPr>
        <p:cNvPr id="50" name="Shape 50"/>
        <p:cNvGrpSpPr/>
        <p:nvPr/>
      </p:nvGrpSpPr>
      <p:grpSpPr>
        <a:xfrm>
          <a:off x="0" y="0"/>
          <a:ext cx="0" cy="0"/>
          <a:chOff x="0" y="0"/>
          <a:chExt cx="0" cy="0"/>
        </a:xfrm>
      </p:grpSpPr>
      <p:sp>
        <p:nvSpPr>
          <p:cNvPr id="51" name="Google Shape;51;p4"/>
          <p:cNvSpPr/>
          <p:nvPr/>
        </p:nvSpPr>
        <p:spPr>
          <a:xfrm>
            <a:off x="548640" y="384048"/>
            <a:ext cx="804672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5FD1"/>
              </a:buClr>
              <a:buSzPts val="2600"/>
              <a:buFont typeface="Hind"/>
              <a:buNone/>
            </a:pPr>
            <a:r>
              <a:rPr b="1" i="0" lang="en-US" sz="2600" u="none" cap="none" strike="noStrike">
                <a:solidFill>
                  <a:srgbClr val="6B5FD1"/>
                </a:solidFill>
                <a:latin typeface="Hind"/>
                <a:ea typeface="Hind"/>
                <a:cs typeface="Hind"/>
                <a:sym typeface="Hind"/>
              </a:rPr>
              <a:t>La misma conclusión, por separado.</a:t>
            </a:r>
            <a:endParaRPr b="0" i="0" sz="2600" u="none" cap="none" strike="noStrike">
              <a:solidFill>
                <a:schemeClr val="dk1"/>
              </a:solidFill>
              <a:latin typeface="Calibri"/>
              <a:ea typeface="Calibri"/>
              <a:cs typeface="Calibri"/>
              <a:sym typeface="Calibri"/>
            </a:endParaRPr>
          </a:p>
        </p:txBody>
      </p:sp>
      <p:sp>
        <p:nvSpPr>
          <p:cNvPr id="52" name="Google Shape;52;p4"/>
          <p:cNvSpPr/>
          <p:nvPr/>
        </p:nvSpPr>
        <p:spPr>
          <a:xfrm>
            <a:off x="548640" y="960120"/>
            <a:ext cx="804672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A3A3A"/>
              </a:buClr>
              <a:buSzPts val="1700"/>
              <a:buFont typeface="Hind"/>
              <a:buNone/>
            </a:pPr>
            <a:r>
              <a:rPr b="0" i="1" lang="en-US" sz="1700" u="none" cap="none" strike="noStrike">
                <a:solidFill>
                  <a:srgbClr val="3A3A3A"/>
                </a:solidFill>
                <a:latin typeface="Hind"/>
                <a:ea typeface="Hind"/>
                <a:cs typeface="Hind"/>
                <a:sym typeface="Hind"/>
              </a:rPr>
              <a:t>Intercambiar datos no es compartir significado.</a:t>
            </a:r>
            <a:endParaRPr b="0" i="0" sz="1700" u="none" cap="none" strike="noStrike">
              <a:solidFill>
                <a:schemeClr val="dk1"/>
              </a:solidFill>
              <a:latin typeface="Calibri"/>
              <a:ea typeface="Calibri"/>
              <a:cs typeface="Calibri"/>
              <a:sym typeface="Calibri"/>
            </a:endParaRPr>
          </a:p>
        </p:txBody>
      </p:sp>
      <p:sp>
        <p:nvSpPr>
          <p:cNvPr id="53" name="Google Shape;53;p4"/>
          <p:cNvSpPr/>
          <p:nvPr/>
        </p:nvSpPr>
        <p:spPr>
          <a:xfrm>
            <a:off x="548640" y="1463040"/>
            <a:ext cx="2514600" cy="2606040"/>
          </a:xfrm>
          <a:prstGeom prst="rect">
            <a:avLst/>
          </a:prstGeom>
          <a:solidFill>
            <a:srgbClr val="FFFFFF"/>
          </a:solidFill>
          <a:ln cap="flat" cmpd="sng" w="9525">
            <a:solidFill>
              <a:srgbClr val="E4E2F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4"/>
          <p:cNvSpPr/>
          <p:nvPr/>
        </p:nvSpPr>
        <p:spPr>
          <a:xfrm>
            <a:off x="777240" y="1664208"/>
            <a:ext cx="2057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A8A8A"/>
              </a:buClr>
              <a:buSzPts val="1100"/>
              <a:buFont typeface="Hind"/>
              <a:buNone/>
            </a:pPr>
            <a:r>
              <a:rPr b="1" i="0" lang="en-US" sz="1100" u="none" cap="none" strike="noStrike">
                <a:solidFill>
                  <a:srgbClr val="8A8A8A"/>
                </a:solidFill>
                <a:latin typeface="Hind"/>
                <a:ea typeface="Hind"/>
                <a:cs typeface="Hind"/>
                <a:sym typeface="Hind"/>
              </a:rPr>
              <a:t>FINANZAS</a:t>
            </a:r>
            <a:endParaRPr b="0" i="0" sz="1100" u="none" cap="none" strike="noStrike">
              <a:solidFill>
                <a:schemeClr val="dk1"/>
              </a:solidFill>
              <a:latin typeface="Calibri"/>
              <a:ea typeface="Calibri"/>
              <a:cs typeface="Calibri"/>
              <a:sym typeface="Calibri"/>
            </a:endParaRPr>
          </a:p>
        </p:txBody>
      </p:sp>
      <p:sp>
        <p:nvSpPr>
          <p:cNvPr id="55" name="Google Shape;55;p4"/>
          <p:cNvSpPr/>
          <p:nvPr/>
        </p:nvSpPr>
        <p:spPr>
          <a:xfrm>
            <a:off x="777240" y="1993392"/>
            <a:ext cx="205740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5FD1"/>
              </a:buClr>
              <a:buSzPts val="2200"/>
              <a:buFont typeface="Hind"/>
              <a:buNone/>
            </a:pPr>
            <a:r>
              <a:rPr b="1" i="0" lang="en-US" sz="2200" u="none" cap="none" strike="noStrike">
                <a:solidFill>
                  <a:srgbClr val="6B5FD1"/>
                </a:solidFill>
                <a:latin typeface="Hind"/>
                <a:ea typeface="Hind"/>
                <a:cs typeface="Hind"/>
                <a:sym typeface="Hind"/>
              </a:rPr>
              <a:t>FIBO</a:t>
            </a:r>
            <a:endParaRPr b="0" i="0" sz="2200" u="none" cap="none" strike="noStrike">
              <a:solidFill>
                <a:schemeClr val="dk1"/>
              </a:solidFill>
              <a:latin typeface="Calibri"/>
              <a:ea typeface="Calibri"/>
              <a:cs typeface="Calibri"/>
              <a:sym typeface="Calibri"/>
            </a:endParaRPr>
          </a:p>
        </p:txBody>
      </p:sp>
      <p:sp>
        <p:nvSpPr>
          <p:cNvPr id="56" name="Google Shape;56;p4"/>
          <p:cNvSpPr/>
          <p:nvPr/>
        </p:nvSpPr>
        <p:spPr>
          <a:xfrm>
            <a:off x="777240" y="2560320"/>
            <a:ext cx="2103120" cy="128016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3A3A3A"/>
              </a:buClr>
              <a:buSzPts val="1400"/>
              <a:buFont typeface="Hind"/>
              <a:buNone/>
            </a:pPr>
            <a:r>
              <a:rPr b="0" i="0" lang="en-US" sz="1400" u="none" cap="none" strike="noStrike">
                <a:solidFill>
                  <a:srgbClr val="3A3A3A"/>
                </a:solidFill>
                <a:latin typeface="Hind"/>
                <a:ea typeface="Hind"/>
                <a:cs typeface="Hind"/>
                <a:sym typeface="Hind"/>
              </a:rPr>
              <a:t>Los bancos, el Fed.</a:t>
            </a:r>
            <a:endParaRPr b="0" i="0" sz="1400" u="none" cap="none" strike="noStrike">
              <a:solidFill>
                <a:schemeClr val="dk1"/>
              </a:solidFill>
              <a:latin typeface="Calibri"/>
              <a:ea typeface="Calibri"/>
              <a:cs typeface="Calibri"/>
              <a:sym typeface="Calibri"/>
            </a:endParaRPr>
          </a:p>
          <a:p>
            <a:pPr indent="0" lvl="0" marL="0" marR="0" rtl="0" algn="l">
              <a:lnSpc>
                <a:spcPct val="120000"/>
              </a:lnSpc>
              <a:spcBef>
                <a:spcPts val="0"/>
              </a:spcBef>
              <a:spcAft>
                <a:spcPts val="0"/>
              </a:spcAft>
              <a:buClr>
                <a:srgbClr val="3A3A3A"/>
              </a:buClr>
              <a:buSzPts val="1400"/>
              <a:buFont typeface="Hind"/>
              <a:buNone/>
            </a:pPr>
            <a:r>
              <a:rPr b="0" i="0" lang="en-US" sz="1400" u="none" cap="none" strike="noStrike">
                <a:solidFill>
                  <a:srgbClr val="3A3A3A"/>
                </a:solidFill>
                <a:latin typeface="Hind"/>
                <a:ea typeface="Hind"/>
                <a:cs typeface="Hind"/>
                <a:sym typeface="Hind"/>
              </a:rPr>
              <a:t>No salió de un vendor.</a:t>
            </a:r>
            <a:endParaRPr b="0" i="0" sz="1400" u="none" cap="none" strike="noStrike">
              <a:solidFill>
                <a:schemeClr val="dk1"/>
              </a:solidFill>
              <a:latin typeface="Calibri"/>
              <a:ea typeface="Calibri"/>
              <a:cs typeface="Calibri"/>
              <a:sym typeface="Calibri"/>
            </a:endParaRPr>
          </a:p>
        </p:txBody>
      </p:sp>
      <p:sp>
        <p:nvSpPr>
          <p:cNvPr id="57" name="Google Shape;57;p4"/>
          <p:cNvSpPr/>
          <p:nvPr/>
        </p:nvSpPr>
        <p:spPr>
          <a:xfrm>
            <a:off x="3246120" y="1463040"/>
            <a:ext cx="2514600" cy="2606040"/>
          </a:xfrm>
          <a:prstGeom prst="rect">
            <a:avLst/>
          </a:prstGeom>
          <a:solidFill>
            <a:srgbClr val="2D2D2D"/>
          </a:solidFill>
          <a:ln cap="flat" cmpd="sng" w="9525">
            <a:solidFill>
              <a:srgbClr val="2D2D2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4"/>
          <p:cNvSpPr/>
          <p:nvPr/>
        </p:nvSpPr>
        <p:spPr>
          <a:xfrm>
            <a:off x="3474720" y="1664208"/>
            <a:ext cx="2057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96F0"/>
              </a:buClr>
              <a:buSzPts val="1100"/>
              <a:buFont typeface="Hind"/>
              <a:buNone/>
            </a:pPr>
            <a:r>
              <a:rPr b="1" i="0" lang="en-US" sz="1100" u="none" cap="none" strike="noStrike">
                <a:solidFill>
                  <a:srgbClr val="A096F0"/>
                </a:solidFill>
                <a:latin typeface="Hind"/>
                <a:ea typeface="Hind"/>
                <a:cs typeface="Hind"/>
                <a:sym typeface="Hind"/>
              </a:rPr>
              <a:t>SALUD</a:t>
            </a:r>
            <a:endParaRPr b="0" i="0" sz="1100" u="none" cap="none" strike="noStrike">
              <a:solidFill>
                <a:schemeClr val="dk1"/>
              </a:solidFill>
              <a:latin typeface="Calibri"/>
              <a:ea typeface="Calibri"/>
              <a:cs typeface="Calibri"/>
              <a:sym typeface="Calibri"/>
            </a:endParaRPr>
          </a:p>
        </p:txBody>
      </p:sp>
      <p:sp>
        <p:nvSpPr>
          <p:cNvPr id="59" name="Google Shape;59;p4"/>
          <p:cNvSpPr/>
          <p:nvPr/>
        </p:nvSpPr>
        <p:spPr>
          <a:xfrm>
            <a:off x="3474720" y="1993392"/>
            <a:ext cx="205740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2200"/>
              <a:buFont typeface="Hind"/>
              <a:buNone/>
            </a:pPr>
            <a:r>
              <a:rPr b="1" i="0" lang="en-US" sz="2200" u="none" cap="none" strike="noStrike">
                <a:solidFill>
                  <a:srgbClr val="FFFFFF"/>
                </a:solidFill>
                <a:latin typeface="Hind"/>
                <a:ea typeface="Hind"/>
                <a:cs typeface="Hind"/>
                <a:sym typeface="Hind"/>
              </a:rPr>
              <a:t>FHIR · SNOMED</a:t>
            </a:r>
            <a:endParaRPr b="0" i="0" sz="2200" u="none" cap="none" strike="noStrike">
              <a:solidFill>
                <a:schemeClr val="dk1"/>
              </a:solidFill>
              <a:latin typeface="Calibri"/>
              <a:ea typeface="Calibri"/>
              <a:cs typeface="Calibri"/>
              <a:sym typeface="Calibri"/>
            </a:endParaRPr>
          </a:p>
        </p:txBody>
      </p:sp>
      <p:sp>
        <p:nvSpPr>
          <p:cNvPr id="60" name="Google Shape;60;p4"/>
          <p:cNvSpPr/>
          <p:nvPr/>
        </p:nvSpPr>
        <p:spPr>
          <a:xfrm>
            <a:off x="3474720" y="2560320"/>
            <a:ext cx="2103120" cy="128016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CFCFCF"/>
              </a:buClr>
              <a:buSzPts val="1400"/>
              <a:buFont typeface="Hind"/>
              <a:buNone/>
            </a:pPr>
            <a:r>
              <a:rPr b="0" i="0" lang="en-US" sz="1400" u="none" cap="none" strike="noStrike">
                <a:solidFill>
                  <a:srgbClr val="CFCFCF"/>
                </a:solidFill>
                <a:latin typeface="Hind"/>
                <a:ea typeface="Hind"/>
                <a:cs typeface="Hind"/>
                <a:sym typeface="Hind"/>
              </a:rPr>
              <a:t>Estándar internacional</a:t>
            </a:r>
            <a:endParaRPr b="0" i="0" sz="1400" u="none" cap="none" strike="noStrike">
              <a:solidFill>
                <a:schemeClr val="dk1"/>
              </a:solidFill>
              <a:latin typeface="Calibri"/>
              <a:ea typeface="Calibri"/>
              <a:cs typeface="Calibri"/>
              <a:sym typeface="Calibri"/>
            </a:endParaRPr>
          </a:p>
          <a:p>
            <a:pPr indent="0" lvl="0" marL="0" marR="0" rtl="0" algn="l">
              <a:lnSpc>
                <a:spcPct val="120000"/>
              </a:lnSpc>
              <a:spcBef>
                <a:spcPts val="0"/>
              </a:spcBef>
              <a:spcAft>
                <a:spcPts val="0"/>
              </a:spcAft>
              <a:buClr>
                <a:srgbClr val="CFCFCF"/>
              </a:buClr>
              <a:buSzPts val="1400"/>
              <a:buFont typeface="Hind"/>
              <a:buNone/>
            </a:pPr>
            <a:r>
              <a:rPr b="0" i="0" lang="en-US" sz="1400" u="none" cap="none" strike="noStrike">
                <a:solidFill>
                  <a:srgbClr val="CFCFCF"/>
                </a:solidFill>
                <a:latin typeface="Hind"/>
                <a:ea typeface="Hind"/>
                <a:cs typeface="Hind"/>
                <a:sym typeface="Hind"/>
              </a:rPr>
              <a:t>y vocabulario clínico</a:t>
            </a:r>
            <a:endParaRPr b="0" i="0" sz="1400" u="none" cap="none" strike="noStrike">
              <a:solidFill>
                <a:schemeClr val="dk1"/>
              </a:solidFill>
              <a:latin typeface="Calibri"/>
              <a:ea typeface="Calibri"/>
              <a:cs typeface="Calibri"/>
              <a:sym typeface="Calibri"/>
            </a:endParaRPr>
          </a:p>
          <a:p>
            <a:pPr indent="0" lvl="0" marL="0" marR="0" rtl="0" algn="l">
              <a:lnSpc>
                <a:spcPct val="120000"/>
              </a:lnSpc>
              <a:spcBef>
                <a:spcPts val="0"/>
              </a:spcBef>
              <a:spcAft>
                <a:spcPts val="0"/>
              </a:spcAft>
              <a:buClr>
                <a:srgbClr val="CFCFCF"/>
              </a:buClr>
              <a:buSzPts val="1400"/>
              <a:buFont typeface="Hind"/>
              <a:buNone/>
            </a:pPr>
            <a:r>
              <a:rPr b="0" i="0" lang="en-US" sz="1400" u="none" cap="none" strike="noStrike">
                <a:solidFill>
                  <a:srgbClr val="CFCFCF"/>
                </a:solidFill>
                <a:latin typeface="Hind"/>
                <a:ea typeface="Hind"/>
                <a:cs typeface="Hind"/>
                <a:sym typeface="Hind"/>
              </a:rPr>
              <a:t>compartido.</a:t>
            </a:r>
            <a:endParaRPr b="0" i="0" sz="1400" u="none" cap="none" strike="noStrike">
              <a:solidFill>
                <a:schemeClr val="dk1"/>
              </a:solidFill>
              <a:latin typeface="Calibri"/>
              <a:ea typeface="Calibri"/>
              <a:cs typeface="Calibri"/>
              <a:sym typeface="Calibri"/>
            </a:endParaRPr>
          </a:p>
        </p:txBody>
      </p:sp>
      <p:sp>
        <p:nvSpPr>
          <p:cNvPr id="61" name="Google Shape;61;p4"/>
          <p:cNvSpPr/>
          <p:nvPr/>
        </p:nvSpPr>
        <p:spPr>
          <a:xfrm>
            <a:off x="5943600" y="1463040"/>
            <a:ext cx="2514600" cy="2606040"/>
          </a:xfrm>
          <a:prstGeom prst="rect">
            <a:avLst/>
          </a:prstGeom>
          <a:solidFill>
            <a:srgbClr val="FFFFFF"/>
          </a:solidFill>
          <a:ln cap="flat" cmpd="sng" w="9525">
            <a:solidFill>
              <a:srgbClr val="E4E2F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4"/>
          <p:cNvSpPr/>
          <p:nvPr/>
        </p:nvSpPr>
        <p:spPr>
          <a:xfrm>
            <a:off x="6172200" y="1664208"/>
            <a:ext cx="2057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A8A8A"/>
              </a:buClr>
              <a:buSzPts val="1100"/>
              <a:buFont typeface="Hind"/>
              <a:buNone/>
            </a:pPr>
            <a:r>
              <a:rPr b="1" i="0" lang="en-US" sz="1100" u="none" cap="none" strike="noStrike">
                <a:solidFill>
                  <a:srgbClr val="8A8A8A"/>
                </a:solidFill>
                <a:latin typeface="Hind"/>
                <a:ea typeface="Hind"/>
                <a:cs typeface="Hind"/>
                <a:sym typeface="Hind"/>
              </a:rPr>
              <a:t>ANALYTICS · IA</a:t>
            </a:r>
            <a:endParaRPr b="0" i="0" sz="1100" u="none" cap="none" strike="noStrike">
              <a:solidFill>
                <a:schemeClr val="dk1"/>
              </a:solidFill>
              <a:latin typeface="Calibri"/>
              <a:ea typeface="Calibri"/>
              <a:cs typeface="Calibri"/>
              <a:sym typeface="Calibri"/>
            </a:endParaRPr>
          </a:p>
        </p:txBody>
      </p:sp>
      <p:sp>
        <p:nvSpPr>
          <p:cNvPr id="63" name="Google Shape;63;p4"/>
          <p:cNvSpPr/>
          <p:nvPr/>
        </p:nvSpPr>
        <p:spPr>
          <a:xfrm>
            <a:off x="6172200" y="1993392"/>
            <a:ext cx="205740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5FD1"/>
              </a:buClr>
              <a:buSzPts val="2200"/>
              <a:buFont typeface="Hind"/>
              <a:buNone/>
            </a:pPr>
            <a:r>
              <a:rPr b="1" i="0" lang="en-US" sz="2200" u="none" cap="none" strike="noStrike">
                <a:solidFill>
                  <a:srgbClr val="6B5FD1"/>
                </a:solidFill>
                <a:latin typeface="Hind"/>
                <a:ea typeface="Hind"/>
                <a:cs typeface="Hind"/>
                <a:sym typeface="Hind"/>
              </a:rPr>
              <a:t>OSI</a:t>
            </a:r>
            <a:endParaRPr b="0" i="0" sz="2200" u="none" cap="none" strike="noStrike">
              <a:solidFill>
                <a:schemeClr val="dk1"/>
              </a:solidFill>
              <a:latin typeface="Calibri"/>
              <a:ea typeface="Calibri"/>
              <a:cs typeface="Calibri"/>
              <a:sym typeface="Calibri"/>
            </a:endParaRPr>
          </a:p>
        </p:txBody>
      </p:sp>
      <p:sp>
        <p:nvSpPr>
          <p:cNvPr id="64" name="Google Shape;64;p4"/>
          <p:cNvSpPr/>
          <p:nvPr/>
        </p:nvSpPr>
        <p:spPr>
          <a:xfrm>
            <a:off x="6172200" y="2560320"/>
            <a:ext cx="2103120" cy="128016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3A3A3A"/>
              </a:buClr>
              <a:buSzPts val="1400"/>
              <a:buFont typeface="Hind"/>
              <a:buNone/>
            </a:pPr>
            <a:r>
              <a:rPr b="0" i="0" lang="en-US" sz="1400" u="none" cap="none" strike="noStrike">
                <a:solidFill>
                  <a:srgbClr val="3A3A3A"/>
                </a:solidFill>
                <a:latin typeface="Hind"/>
                <a:ea typeface="Hind"/>
                <a:cs typeface="Hind"/>
                <a:sym typeface="Hind"/>
              </a:rPr>
              <a:t>El puente que no le</a:t>
            </a:r>
            <a:endParaRPr b="0" i="0" sz="1400" u="none" cap="none" strike="noStrike">
              <a:solidFill>
                <a:schemeClr val="dk1"/>
              </a:solidFill>
              <a:latin typeface="Calibri"/>
              <a:ea typeface="Calibri"/>
              <a:cs typeface="Calibri"/>
              <a:sym typeface="Calibri"/>
            </a:endParaRPr>
          </a:p>
          <a:p>
            <a:pPr indent="0" lvl="0" marL="0" marR="0" rtl="0" algn="l">
              <a:lnSpc>
                <a:spcPct val="120000"/>
              </a:lnSpc>
              <a:spcBef>
                <a:spcPts val="0"/>
              </a:spcBef>
              <a:spcAft>
                <a:spcPts val="0"/>
              </a:spcAft>
              <a:buClr>
                <a:srgbClr val="3A3A3A"/>
              </a:buClr>
              <a:buSzPts val="1400"/>
              <a:buFont typeface="Hind"/>
              <a:buNone/>
            </a:pPr>
            <a:r>
              <a:rPr b="0" i="0" lang="en-US" sz="1400" u="none" cap="none" strike="noStrike">
                <a:solidFill>
                  <a:srgbClr val="3A3A3A"/>
                </a:solidFill>
                <a:latin typeface="Hind"/>
                <a:ea typeface="Hind"/>
                <a:cs typeface="Hind"/>
                <a:sym typeface="Hind"/>
              </a:rPr>
              <a:t>pertenece a nadie.</a:t>
            </a:r>
            <a:endParaRPr b="0" i="0" sz="14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0D0D"/>
        </a:solidFill>
      </p:bgPr>
    </p:bg>
    <p:spTree>
      <p:nvGrpSpPr>
        <p:cNvPr id="69" name="Shape 69"/>
        <p:cNvGrpSpPr/>
        <p:nvPr/>
      </p:nvGrpSpPr>
      <p:grpSpPr>
        <a:xfrm>
          <a:off x="0" y="0"/>
          <a:ext cx="0" cy="0"/>
          <a:chOff x="0" y="0"/>
          <a:chExt cx="0" cy="0"/>
        </a:xfrm>
      </p:grpSpPr>
      <p:sp>
        <p:nvSpPr>
          <p:cNvPr id="70" name="Google Shape;70;p5"/>
          <p:cNvSpPr txBox="1"/>
          <p:nvPr/>
        </p:nvSpPr>
        <p:spPr>
          <a:xfrm>
            <a:off x="666750" y="476250"/>
            <a:ext cx="7810500" cy="10479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US" sz="2960">
                <a:solidFill>
                  <a:srgbClr val="A096F0"/>
                </a:solidFill>
                <a:latin typeface="Hind"/>
                <a:ea typeface="Hind"/>
                <a:cs typeface="Hind"/>
                <a:sym typeface="Hind"/>
              </a:rPr>
              <a:t>OSI · Open Semantic Interchange</a:t>
            </a:r>
            <a:endParaRPr b="1" sz="2960">
              <a:solidFill>
                <a:srgbClr val="A096F0"/>
              </a:solidFill>
              <a:latin typeface="Hind"/>
              <a:ea typeface="Hind"/>
              <a:cs typeface="Hind"/>
              <a:sym typeface="Hind"/>
            </a:endParaRPr>
          </a:p>
          <a:p>
            <a:pPr indent="0" lvl="0" marL="0" rtl="0" algn="l">
              <a:spcBef>
                <a:spcPts val="750"/>
              </a:spcBef>
              <a:spcAft>
                <a:spcPts val="0"/>
              </a:spcAft>
              <a:buNone/>
            </a:pPr>
            <a:r>
              <a:rPr b="0" lang="en-US" sz="1480">
                <a:solidFill>
                  <a:srgbClr val="BBBBBB"/>
                </a:solidFill>
                <a:latin typeface="Hind"/>
                <a:ea typeface="Hind"/>
                <a:cs typeface="Hind"/>
                <a:sym typeface="Hind"/>
              </a:rPr>
              <a:t>Convocado por Snowflake, septiembre 2025. Especificación publicada en enero. Hace seis meses.</a:t>
            </a:r>
            <a:endParaRPr b="0" sz="1480">
              <a:solidFill>
                <a:srgbClr val="BBBBBB"/>
              </a:solidFill>
              <a:latin typeface="Hind"/>
              <a:ea typeface="Hind"/>
              <a:cs typeface="Hind"/>
              <a:sym typeface="Hind"/>
            </a:endParaRPr>
          </a:p>
        </p:txBody>
      </p:sp>
      <p:grpSp>
        <p:nvGrpSpPr>
          <p:cNvPr id="71" name="Google Shape;71;p5"/>
          <p:cNvGrpSpPr/>
          <p:nvPr/>
        </p:nvGrpSpPr>
        <p:grpSpPr>
          <a:xfrm>
            <a:off x="666750" y="1762125"/>
            <a:ext cx="7810350" cy="1009800"/>
            <a:chOff x="666750" y="1762125"/>
            <a:chExt cx="7810350" cy="1009800"/>
          </a:xfrm>
        </p:grpSpPr>
        <p:sp>
          <p:nvSpPr>
            <p:cNvPr id="72" name="Google Shape;72;p5"/>
            <p:cNvSpPr/>
            <p:nvPr/>
          </p:nvSpPr>
          <p:spPr>
            <a:xfrm>
              <a:off x="666750" y="1762125"/>
              <a:ext cx="1809600" cy="438300"/>
            </a:xfrm>
            <a:prstGeom prst="roundRect">
              <a:avLst>
                <a:gd fmla="val 17391" name="adj"/>
              </a:avLst>
            </a:prstGeom>
            <a:solidFill>
              <a:srgbClr val="161618"/>
            </a:solidFill>
            <a:ln cap="flat" cmpd="sng" w="9525">
              <a:solidFill>
                <a:srgbClr val="2D2D3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73" name="Google Shape;73;p5"/>
            <p:cNvSpPr txBox="1"/>
            <p:nvPr/>
          </p:nvSpPr>
          <p:spPr>
            <a:xfrm>
              <a:off x="666750" y="1762125"/>
              <a:ext cx="1809600" cy="4383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0" lang="en-US" sz="1500">
                  <a:solidFill>
                    <a:srgbClr val="FFFFFF"/>
                  </a:solidFill>
                  <a:latin typeface="Hind SemiBold"/>
                  <a:ea typeface="Hind SemiBold"/>
                  <a:cs typeface="Hind SemiBold"/>
                  <a:sym typeface="Hind SemiBold"/>
                </a:rPr>
                <a:t>Snowflake</a:t>
              </a:r>
              <a:endParaRPr b="0" sz="1500">
                <a:solidFill>
                  <a:srgbClr val="FFFFFF"/>
                </a:solidFill>
                <a:latin typeface="Hind SemiBold"/>
                <a:ea typeface="Hind SemiBold"/>
                <a:cs typeface="Hind SemiBold"/>
                <a:sym typeface="Hind SemiBold"/>
              </a:endParaRPr>
            </a:p>
          </p:txBody>
        </p:sp>
        <p:sp>
          <p:nvSpPr>
            <p:cNvPr id="74" name="Google Shape;74;p5"/>
            <p:cNvSpPr/>
            <p:nvPr/>
          </p:nvSpPr>
          <p:spPr>
            <a:xfrm>
              <a:off x="2667000" y="1762125"/>
              <a:ext cx="1809600" cy="438300"/>
            </a:xfrm>
            <a:prstGeom prst="roundRect">
              <a:avLst>
                <a:gd fmla="val 17391" name="adj"/>
              </a:avLst>
            </a:prstGeom>
            <a:solidFill>
              <a:srgbClr val="161618"/>
            </a:solidFill>
            <a:ln cap="flat" cmpd="sng" w="9525">
              <a:solidFill>
                <a:srgbClr val="2D2D3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75" name="Google Shape;75;p5"/>
            <p:cNvSpPr txBox="1"/>
            <p:nvPr/>
          </p:nvSpPr>
          <p:spPr>
            <a:xfrm>
              <a:off x="2667000" y="1762125"/>
              <a:ext cx="1809600" cy="4383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0" lang="en-US" sz="1500">
                  <a:solidFill>
                    <a:srgbClr val="FFFFFF"/>
                  </a:solidFill>
                  <a:latin typeface="Hind SemiBold"/>
                  <a:ea typeface="Hind SemiBold"/>
                  <a:cs typeface="Hind SemiBold"/>
                  <a:sym typeface="Hind SemiBold"/>
                </a:rPr>
                <a:t>Salesforce</a:t>
              </a:r>
              <a:endParaRPr b="0" sz="1500">
                <a:solidFill>
                  <a:srgbClr val="FFFFFF"/>
                </a:solidFill>
                <a:latin typeface="Hind SemiBold"/>
                <a:ea typeface="Hind SemiBold"/>
                <a:cs typeface="Hind SemiBold"/>
                <a:sym typeface="Hind SemiBold"/>
              </a:endParaRPr>
            </a:p>
          </p:txBody>
        </p:sp>
        <p:sp>
          <p:nvSpPr>
            <p:cNvPr id="76" name="Google Shape;76;p5"/>
            <p:cNvSpPr/>
            <p:nvPr/>
          </p:nvSpPr>
          <p:spPr>
            <a:xfrm>
              <a:off x="4667250" y="1762125"/>
              <a:ext cx="1809600" cy="438300"/>
            </a:xfrm>
            <a:prstGeom prst="roundRect">
              <a:avLst>
                <a:gd fmla="val 17391" name="adj"/>
              </a:avLst>
            </a:prstGeom>
            <a:solidFill>
              <a:srgbClr val="161618"/>
            </a:solidFill>
            <a:ln cap="flat" cmpd="sng" w="9525">
              <a:solidFill>
                <a:srgbClr val="2D2D3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77" name="Google Shape;77;p5"/>
            <p:cNvSpPr txBox="1"/>
            <p:nvPr/>
          </p:nvSpPr>
          <p:spPr>
            <a:xfrm>
              <a:off x="4667250" y="1762125"/>
              <a:ext cx="1809600" cy="4383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0" lang="en-US" sz="1500">
                  <a:solidFill>
                    <a:srgbClr val="FFFFFF"/>
                  </a:solidFill>
                  <a:latin typeface="Hind SemiBold"/>
                  <a:ea typeface="Hind SemiBold"/>
                  <a:cs typeface="Hind SemiBold"/>
                  <a:sym typeface="Hind SemiBold"/>
                </a:rPr>
                <a:t>BlackRock</a:t>
              </a:r>
              <a:endParaRPr b="0" sz="1500">
                <a:solidFill>
                  <a:srgbClr val="FFFFFF"/>
                </a:solidFill>
                <a:latin typeface="Hind SemiBold"/>
                <a:ea typeface="Hind SemiBold"/>
                <a:cs typeface="Hind SemiBold"/>
                <a:sym typeface="Hind SemiBold"/>
              </a:endParaRPr>
            </a:p>
          </p:txBody>
        </p:sp>
        <p:sp>
          <p:nvSpPr>
            <p:cNvPr id="78" name="Google Shape;78;p5"/>
            <p:cNvSpPr/>
            <p:nvPr/>
          </p:nvSpPr>
          <p:spPr>
            <a:xfrm>
              <a:off x="6667500" y="1762125"/>
              <a:ext cx="1809600" cy="438300"/>
            </a:xfrm>
            <a:prstGeom prst="roundRect">
              <a:avLst>
                <a:gd fmla="val 17391" name="adj"/>
              </a:avLst>
            </a:prstGeom>
            <a:solidFill>
              <a:srgbClr val="161618"/>
            </a:solidFill>
            <a:ln cap="flat" cmpd="sng" w="9525">
              <a:solidFill>
                <a:srgbClr val="2D2D3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79" name="Google Shape;79;p5"/>
            <p:cNvSpPr txBox="1"/>
            <p:nvPr/>
          </p:nvSpPr>
          <p:spPr>
            <a:xfrm>
              <a:off x="6667500" y="1762125"/>
              <a:ext cx="1809600" cy="4383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0" lang="en-US" sz="1500">
                  <a:solidFill>
                    <a:srgbClr val="FFFFFF"/>
                  </a:solidFill>
                  <a:latin typeface="Hind SemiBold"/>
                  <a:ea typeface="Hind SemiBold"/>
                  <a:cs typeface="Hind SemiBold"/>
                  <a:sym typeface="Hind SemiBold"/>
                </a:rPr>
                <a:t>dbt Labs</a:t>
              </a:r>
              <a:endParaRPr b="0" sz="1500">
                <a:solidFill>
                  <a:srgbClr val="FFFFFF"/>
                </a:solidFill>
                <a:latin typeface="Hind SemiBold"/>
                <a:ea typeface="Hind SemiBold"/>
                <a:cs typeface="Hind SemiBold"/>
                <a:sym typeface="Hind SemiBold"/>
              </a:endParaRPr>
            </a:p>
          </p:txBody>
        </p:sp>
        <p:sp>
          <p:nvSpPr>
            <p:cNvPr id="80" name="Google Shape;80;p5"/>
            <p:cNvSpPr/>
            <p:nvPr/>
          </p:nvSpPr>
          <p:spPr>
            <a:xfrm>
              <a:off x="666750" y="2333625"/>
              <a:ext cx="1809600" cy="438300"/>
            </a:xfrm>
            <a:prstGeom prst="roundRect">
              <a:avLst>
                <a:gd fmla="val 17391" name="adj"/>
              </a:avLst>
            </a:prstGeom>
            <a:solidFill>
              <a:srgbClr val="161618"/>
            </a:solidFill>
            <a:ln cap="flat" cmpd="sng" w="9525">
              <a:solidFill>
                <a:srgbClr val="2D2D3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81" name="Google Shape;81;p5"/>
            <p:cNvSpPr txBox="1"/>
            <p:nvPr/>
          </p:nvSpPr>
          <p:spPr>
            <a:xfrm>
              <a:off x="666750" y="2333625"/>
              <a:ext cx="1809600" cy="4383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0" lang="en-US" sz="1500">
                  <a:solidFill>
                    <a:srgbClr val="FFFFFF"/>
                  </a:solidFill>
                  <a:latin typeface="Hind SemiBold"/>
                  <a:ea typeface="Hind SemiBold"/>
                  <a:cs typeface="Hind SemiBold"/>
                  <a:sym typeface="Hind SemiBold"/>
                </a:rPr>
                <a:t>JPMorgan</a:t>
              </a:r>
              <a:endParaRPr b="0" sz="1500">
                <a:solidFill>
                  <a:srgbClr val="FFFFFF"/>
                </a:solidFill>
                <a:latin typeface="Hind SemiBold"/>
                <a:ea typeface="Hind SemiBold"/>
                <a:cs typeface="Hind SemiBold"/>
                <a:sym typeface="Hind SemiBold"/>
              </a:endParaRPr>
            </a:p>
          </p:txBody>
        </p:sp>
        <p:sp>
          <p:nvSpPr>
            <p:cNvPr id="82" name="Google Shape;82;p5"/>
            <p:cNvSpPr/>
            <p:nvPr/>
          </p:nvSpPr>
          <p:spPr>
            <a:xfrm>
              <a:off x="2667000" y="2333625"/>
              <a:ext cx="1809600" cy="438300"/>
            </a:xfrm>
            <a:prstGeom prst="roundRect">
              <a:avLst>
                <a:gd fmla="val 17391" name="adj"/>
              </a:avLst>
            </a:prstGeom>
            <a:solidFill>
              <a:srgbClr val="161618"/>
            </a:solidFill>
            <a:ln cap="flat" cmpd="sng" w="9525">
              <a:solidFill>
                <a:srgbClr val="2D2D3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83" name="Google Shape;83;p5"/>
            <p:cNvSpPr txBox="1"/>
            <p:nvPr/>
          </p:nvSpPr>
          <p:spPr>
            <a:xfrm>
              <a:off x="2667000" y="2333625"/>
              <a:ext cx="1809600" cy="4383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0" lang="en-US" sz="1500">
                  <a:solidFill>
                    <a:srgbClr val="FFFFFF"/>
                  </a:solidFill>
                  <a:latin typeface="Hind SemiBold"/>
                  <a:ea typeface="Hind SemiBold"/>
                  <a:cs typeface="Hind SemiBold"/>
                  <a:sym typeface="Hind SemiBold"/>
                </a:rPr>
                <a:t>Google</a:t>
              </a:r>
              <a:endParaRPr b="0" sz="1500">
                <a:solidFill>
                  <a:srgbClr val="FFFFFF"/>
                </a:solidFill>
                <a:latin typeface="Hind SemiBold"/>
                <a:ea typeface="Hind SemiBold"/>
                <a:cs typeface="Hind SemiBold"/>
                <a:sym typeface="Hind SemiBold"/>
              </a:endParaRPr>
            </a:p>
          </p:txBody>
        </p:sp>
        <p:sp>
          <p:nvSpPr>
            <p:cNvPr id="84" name="Google Shape;84;p5"/>
            <p:cNvSpPr/>
            <p:nvPr/>
          </p:nvSpPr>
          <p:spPr>
            <a:xfrm>
              <a:off x="4667250" y="2333625"/>
              <a:ext cx="1809600" cy="438300"/>
            </a:xfrm>
            <a:prstGeom prst="roundRect">
              <a:avLst>
                <a:gd fmla="val 17391" name="adj"/>
              </a:avLst>
            </a:prstGeom>
            <a:solidFill>
              <a:srgbClr val="161618"/>
            </a:solidFill>
            <a:ln cap="flat" cmpd="sng" w="9525">
              <a:solidFill>
                <a:srgbClr val="2D2D3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85" name="Google Shape;85;p5"/>
            <p:cNvSpPr txBox="1"/>
            <p:nvPr/>
          </p:nvSpPr>
          <p:spPr>
            <a:xfrm>
              <a:off x="4667250" y="2333625"/>
              <a:ext cx="1809600" cy="4383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0" lang="en-US" sz="1500">
                  <a:solidFill>
                    <a:srgbClr val="FFFFFF"/>
                  </a:solidFill>
                  <a:latin typeface="Hind SemiBold"/>
                  <a:ea typeface="Hind SemiBold"/>
                  <a:cs typeface="Hind SemiBold"/>
                  <a:sym typeface="Hind SemiBold"/>
                </a:rPr>
                <a:t>AWS</a:t>
              </a:r>
              <a:endParaRPr b="0" sz="1500">
                <a:solidFill>
                  <a:srgbClr val="FFFFFF"/>
                </a:solidFill>
                <a:latin typeface="Hind SemiBold"/>
                <a:ea typeface="Hind SemiBold"/>
                <a:cs typeface="Hind SemiBold"/>
                <a:sym typeface="Hind SemiBold"/>
              </a:endParaRPr>
            </a:p>
          </p:txBody>
        </p:sp>
        <p:sp>
          <p:nvSpPr>
            <p:cNvPr id="86" name="Google Shape;86;p5"/>
            <p:cNvSpPr/>
            <p:nvPr/>
          </p:nvSpPr>
          <p:spPr>
            <a:xfrm>
              <a:off x="6667500" y="2333625"/>
              <a:ext cx="1809600" cy="438300"/>
            </a:xfrm>
            <a:prstGeom prst="roundRect">
              <a:avLst>
                <a:gd fmla="val 17391" name="adj"/>
              </a:avLst>
            </a:prstGeom>
            <a:solidFill>
              <a:srgbClr val="161618"/>
            </a:solidFill>
            <a:ln cap="flat" cmpd="sng" w="9525">
              <a:solidFill>
                <a:srgbClr val="2D2D3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87" name="Google Shape;87;p5"/>
            <p:cNvSpPr txBox="1"/>
            <p:nvPr/>
          </p:nvSpPr>
          <p:spPr>
            <a:xfrm>
              <a:off x="6667500" y="2333625"/>
              <a:ext cx="1809600" cy="4383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0" lang="en-US" sz="1500">
                  <a:solidFill>
                    <a:srgbClr val="FFFFFF"/>
                  </a:solidFill>
                  <a:latin typeface="Hind SemiBold"/>
                  <a:ea typeface="Hind SemiBold"/>
                  <a:cs typeface="Hind SemiBold"/>
                  <a:sym typeface="Hind SemiBold"/>
                </a:rPr>
                <a:t>Databricks</a:t>
              </a:r>
              <a:endParaRPr b="0" sz="1500">
                <a:solidFill>
                  <a:srgbClr val="FFFFFF"/>
                </a:solidFill>
                <a:latin typeface="Hind SemiBold"/>
                <a:ea typeface="Hind SemiBold"/>
                <a:cs typeface="Hind SemiBold"/>
                <a:sym typeface="Hind SemiBold"/>
              </a:endParaRPr>
            </a:p>
          </p:txBody>
        </p:sp>
      </p:grpSp>
      <p:grpSp>
        <p:nvGrpSpPr>
          <p:cNvPr id="88" name="Google Shape;88;p5"/>
          <p:cNvGrpSpPr/>
          <p:nvPr/>
        </p:nvGrpSpPr>
        <p:grpSpPr>
          <a:xfrm>
            <a:off x="666750" y="3238500"/>
            <a:ext cx="7810650" cy="1047900"/>
            <a:chOff x="0" y="0"/>
            <a:chExt cx="7810650" cy="1047900"/>
          </a:xfrm>
        </p:grpSpPr>
        <p:cxnSp>
          <p:nvCxnSpPr>
            <p:cNvPr id="89" name="Google Shape;89;p5"/>
            <p:cNvCxnSpPr/>
            <p:nvPr/>
          </p:nvCxnSpPr>
          <p:spPr>
            <a:xfrm>
              <a:off x="0" y="0"/>
              <a:ext cx="0" cy="1047900"/>
            </a:xfrm>
            <a:prstGeom prst="straightConnector1">
              <a:avLst/>
            </a:prstGeom>
            <a:solidFill>
              <a:srgbClr val="FFFFFF"/>
            </a:solidFill>
            <a:ln cap="rnd" cmpd="sng" w="57150">
              <a:solidFill>
                <a:srgbClr val="A096F0"/>
              </a:solidFill>
              <a:prstDash val="solid"/>
              <a:round/>
              <a:headEnd len="sm" w="sm" type="none"/>
              <a:tailEnd len="sm" w="sm" type="none"/>
            </a:ln>
          </p:spPr>
        </p:cxnSp>
        <p:sp>
          <p:nvSpPr>
            <p:cNvPr id="90" name="Google Shape;90;p5"/>
            <p:cNvSpPr txBox="1"/>
            <p:nvPr/>
          </p:nvSpPr>
          <p:spPr>
            <a:xfrm>
              <a:off x="285750" y="0"/>
              <a:ext cx="7524900" cy="10479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US" sz="2600">
                  <a:solidFill>
                    <a:srgbClr val="A096F0"/>
                  </a:solidFill>
                  <a:latin typeface="Hind"/>
                  <a:ea typeface="Hind"/>
                  <a:cs typeface="Hind"/>
                  <a:sym typeface="Hind"/>
                </a:rPr>
                <a:t>Ya saben mover datos.</a:t>
              </a:r>
              <a:endParaRPr b="1" sz="2600">
                <a:solidFill>
                  <a:srgbClr val="A096F0"/>
                </a:solidFill>
                <a:latin typeface="Hind"/>
                <a:ea typeface="Hind"/>
                <a:cs typeface="Hind"/>
                <a:sym typeface="Hind"/>
              </a:endParaRPr>
            </a:p>
            <a:p>
              <a:pPr indent="0" lvl="0" marL="0" rtl="0" algn="l">
                <a:spcBef>
                  <a:spcPts val="600"/>
                </a:spcBef>
                <a:spcAft>
                  <a:spcPts val="0"/>
                </a:spcAft>
                <a:buNone/>
              </a:pPr>
              <a:r>
                <a:rPr b="1" lang="en-US" sz="2600">
                  <a:solidFill>
                    <a:srgbClr val="FFFFFF"/>
                  </a:solidFill>
                  <a:latin typeface="Hind"/>
                  <a:ea typeface="Hind"/>
                  <a:cs typeface="Hind"/>
                  <a:sym typeface="Hind"/>
                </a:rPr>
                <a:t>Se juntaron para acordar qué significan.</a:t>
              </a:r>
              <a:endParaRPr b="1" sz="2600">
                <a:solidFill>
                  <a:srgbClr val="FFFFFF"/>
                </a:solidFill>
                <a:latin typeface="Hind"/>
                <a:ea typeface="Hind"/>
                <a:cs typeface="Hind"/>
                <a:sym typeface="Hind"/>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0D0D"/>
        </a:solidFill>
      </p:bgPr>
    </p:bg>
    <p:spTree>
      <p:nvGrpSpPr>
        <p:cNvPr id="95" name="Shape 95"/>
        <p:cNvGrpSpPr/>
        <p:nvPr/>
      </p:nvGrpSpPr>
      <p:grpSpPr>
        <a:xfrm>
          <a:off x="0" y="0"/>
          <a:ext cx="0" cy="0"/>
          <a:chOff x="0" y="0"/>
          <a:chExt cx="0" cy="0"/>
        </a:xfrm>
      </p:grpSpPr>
      <p:sp>
        <p:nvSpPr>
          <p:cNvPr id="96" name="Google Shape;96;p6"/>
          <p:cNvSpPr/>
          <p:nvPr/>
        </p:nvSpPr>
        <p:spPr>
          <a:xfrm>
            <a:off x="762000" y="952500"/>
            <a:ext cx="7620000" cy="571500"/>
          </a:xfrm>
          <a:prstGeom prst="rect">
            <a:avLst/>
          </a:prstGeom>
          <a:solidFill>
            <a:srgbClr val="000000">
              <a:alpha val="0"/>
            </a:srgbClr>
          </a:solidFill>
          <a:ln>
            <a:noFill/>
          </a:ln>
        </p:spPr>
        <p:txBody>
          <a:bodyPr anchorCtr="0" anchor="t" bIns="0" lIns="0" spcFirstLastPara="1" rIns="0" wrap="square" tIns="0">
            <a:noAutofit/>
          </a:bodyPr>
          <a:lstStyle/>
          <a:p>
            <a:pPr indent="0" lvl="0" marL="0" rtl="0" algn="l">
              <a:spcBef>
                <a:spcPts val="0"/>
              </a:spcBef>
              <a:spcAft>
                <a:spcPts val="0"/>
              </a:spcAft>
              <a:buNone/>
            </a:pPr>
            <a:r>
              <a:rPr b="0" lang="en-US" sz="1600">
                <a:solidFill>
                  <a:srgbClr val="8A8A8A"/>
                </a:solidFill>
                <a:latin typeface="Hind"/>
                <a:ea typeface="Hind"/>
                <a:cs typeface="Hind"/>
                <a:sym typeface="Hind"/>
              </a:rPr>
              <a:t>Si yo estuviera sentado donde ustedes, en este momento estaría pensando:</a:t>
            </a:r>
            <a:endParaRPr b="0" sz="1600">
              <a:solidFill>
                <a:srgbClr val="8A8A8A"/>
              </a:solidFill>
              <a:latin typeface="Hind"/>
              <a:ea typeface="Hind"/>
              <a:cs typeface="Hind"/>
              <a:sym typeface="Hind"/>
            </a:endParaRPr>
          </a:p>
        </p:txBody>
      </p:sp>
      <p:cxnSp>
        <p:nvCxnSpPr>
          <p:cNvPr id="97" name="Google Shape;97;p6"/>
          <p:cNvCxnSpPr/>
          <p:nvPr/>
        </p:nvCxnSpPr>
        <p:spPr>
          <a:xfrm>
            <a:off x="762000" y="1714500"/>
            <a:ext cx="0" cy="2095500"/>
          </a:xfrm>
          <a:prstGeom prst="straightConnector1">
            <a:avLst/>
          </a:prstGeom>
          <a:solidFill>
            <a:srgbClr val="FFFFFF"/>
          </a:solidFill>
          <a:ln cap="rnd" cmpd="sng" w="57150">
            <a:solidFill>
              <a:srgbClr val="A096F0"/>
            </a:solidFill>
            <a:prstDash val="solid"/>
            <a:round/>
            <a:headEnd len="sm" w="sm" type="none"/>
            <a:tailEnd len="sm" w="sm" type="none"/>
          </a:ln>
        </p:spPr>
      </p:cxnSp>
      <p:sp>
        <p:nvSpPr>
          <p:cNvPr id="98" name="Google Shape;98;p6"/>
          <p:cNvSpPr/>
          <p:nvPr/>
        </p:nvSpPr>
        <p:spPr>
          <a:xfrm>
            <a:off x="1047750" y="1571625"/>
            <a:ext cx="7334400" cy="24765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US" sz="3600">
                <a:solidFill>
                  <a:srgbClr val="FFFFFF"/>
                </a:solidFill>
                <a:latin typeface="Hind"/>
                <a:ea typeface="Hind"/>
                <a:cs typeface="Hind"/>
                <a:sym typeface="Hind"/>
              </a:rPr>
              <a:t>“O es que es </a:t>
            </a:r>
            <a:r>
              <a:rPr b="1" lang="en-US" sz="3600">
                <a:solidFill>
                  <a:srgbClr val="A096F0"/>
                </a:solidFill>
                <a:latin typeface="Hind"/>
                <a:ea typeface="Hind"/>
                <a:cs typeface="Hind"/>
                <a:sym typeface="Hind"/>
              </a:rPr>
              <a:t>2026</a:t>
            </a:r>
            <a:endParaRPr b="1" sz="3600">
              <a:solidFill>
                <a:srgbClr val="FFFFFF"/>
              </a:solidFill>
              <a:latin typeface="Hind"/>
              <a:ea typeface="Hind"/>
              <a:cs typeface="Hind"/>
              <a:sym typeface="Hind"/>
            </a:endParaRPr>
          </a:p>
          <a:p>
            <a:pPr indent="0" lvl="0" marL="0" rtl="0" algn="l">
              <a:spcBef>
                <a:spcPts val="0"/>
              </a:spcBef>
              <a:spcAft>
                <a:spcPts val="0"/>
              </a:spcAft>
              <a:buNone/>
            </a:pPr>
            <a:r>
              <a:rPr b="1" lang="en-US" sz="3600">
                <a:solidFill>
                  <a:srgbClr val="FFFFFF"/>
                </a:solidFill>
                <a:latin typeface="Hind"/>
                <a:ea typeface="Hind"/>
                <a:cs typeface="Hind"/>
                <a:sym typeface="Hind"/>
              </a:rPr>
              <a:t>y </a:t>
            </a:r>
            <a:r>
              <a:rPr b="1" lang="en-US" sz="3600">
                <a:solidFill>
                  <a:srgbClr val="A096F0"/>
                </a:solidFill>
                <a:latin typeface="Hind"/>
                <a:ea typeface="Hind"/>
                <a:cs typeface="Hind"/>
                <a:sym typeface="Hind"/>
              </a:rPr>
              <a:t>‘capa semántica’</a:t>
            </a:r>
            <a:endParaRPr b="1" sz="3600">
              <a:solidFill>
                <a:srgbClr val="FFFFFF"/>
              </a:solidFill>
              <a:latin typeface="Hind"/>
              <a:ea typeface="Hind"/>
              <a:cs typeface="Hind"/>
              <a:sym typeface="Hind"/>
            </a:endParaRPr>
          </a:p>
          <a:p>
            <a:pPr indent="0" lvl="0" marL="0" rtl="0" algn="l">
              <a:spcBef>
                <a:spcPts val="0"/>
              </a:spcBef>
              <a:spcAft>
                <a:spcPts val="0"/>
              </a:spcAft>
              <a:buNone/>
            </a:pPr>
            <a:r>
              <a:rPr b="1" lang="en-US" sz="3600">
                <a:solidFill>
                  <a:srgbClr val="FFFFFF"/>
                </a:solidFill>
                <a:latin typeface="Hind"/>
                <a:ea typeface="Hind"/>
                <a:cs typeface="Hind"/>
                <a:sym typeface="Hind"/>
              </a:rPr>
              <a:t>es la palabra de moda...”</a:t>
            </a:r>
            <a:endParaRPr b="1" sz="3600">
              <a:solidFill>
                <a:srgbClr val="FFFFFF"/>
              </a:solidFill>
              <a:latin typeface="Hind"/>
              <a:ea typeface="Hind"/>
              <a:cs typeface="Hind"/>
              <a:sym typeface="Hin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4FF"/>
        </a:solidFill>
      </p:bgPr>
    </p:bg>
    <p:spTree>
      <p:nvGrpSpPr>
        <p:cNvPr id="103" name="Shape 103"/>
        <p:cNvGrpSpPr/>
        <p:nvPr/>
      </p:nvGrpSpPr>
      <p:grpSpPr>
        <a:xfrm>
          <a:off x="0" y="0"/>
          <a:ext cx="0" cy="0"/>
          <a:chOff x="0" y="0"/>
          <a:chExt cx="0" cy="0"/>
        </a:xfrm>
      </p:grpSpPr>
      <p:sp>
        <p:nvSpPr>
          <p:cNvPr id="104" name="Google Shape;104;p7"/>
          <p:cNvSpPr/>
          <p:nvPr/>
        </p:nvSpPr>
        <p:spPr>
          <a:xfrm>
            <a:off x="548640" y="384048"/>
            <a:ext cx="804672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5FD1"/>
              </a:buClr>
              <a:buSzPts val="2600"/>
              <a:buFont typeface="Hind"/>
              <a:buNone/>
            </a:pPr>
            <a:r>
              <a:rPr b="1" lang="en-US" sz="2600">
                <a:solidFill>
                  <a:srgbClr val="6B5FD1"/>
                </a:solidFill>
                <a:latin typeface="Hind"/>
                <a:ea typeface="Hind"/>
                <a:cs typeface="Hind"/>
                <a:sym typeface="Hind"/>
              </a:rPr>
              <a:t>No es moda!  M</a:t>
            </a:r>
            <a:r>
              <a:rPr b="1" i="0" lang="en-US" sz="2600" u="none" cap="none" strike="noStrike">
                <a:solidFill>
                  <a:srgbClr val="6B5FD1"/>
                </a:solidFill>
                <a:latin typeface="Hind"/>
                <a:ea typeface="Hind"/>
                <a:cs typeface="Hind"/>
                <a:sym typeface="Hind"/>
              </a:rPr>
              <a:t>iren las fechas.</a:t>
            </a:r>
            <a:endParaRPr b="0" i="0" sz="2600" u="none" cap="none" strike="noStrike">
              <a:solidFill>
                <a:schemeClr val="dk1"/>
              </a:solidFill>
              <a:latin typeface="Calibri"/>
              <a:ea typeface="Calibri"/>
              <a:cs typeface="Calibri"/>
              <a:sym typeface="Calibri"/>
            </a:endParaRPr>
          </a:p>
        </p:txBody>
      </p:sp>
      <p:sp>
        <p:nvSpPr>
          <p:cNvPr id="105" name="Google Shape;105;p7"/>
          <p:cNvSpPr/>
          <p:nvPr/>
        </p:nvSpPr>
        <p:spPr>
          <a:xfrm>
            <a:off x="548640" y="1234440"/>
            <a:ext cx="8046720" cy="502920"/>
          </a:xfrm>
          <a:prstGeom prst="rect">
            <a:avLst/>
          </a:prstGeom>
          <a:solidFill>
            <a:srgbClr val="FFFFFF"/>
          </a:solidFill>
          <a:ln cap="flat" cmpd="sng" w="9525">
            <a:solidFill>
              <a:srgbClr val="E4E2F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7"/>
          <p:cNvSpPr/>
          <p:nvPr/>
        </p:nvSpPr>
        <p:spPr>
          <a:xfrm>
            <a:off x="822960" y="1307592"/>
            <a:ext cx="228600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5FD1"/>
              </a:buClr>
              <a:buSzPts val="1800"/>
              <a:buFont typeface="Hind"/>
              <a:buNone/>
            </a:pPr>
            <a:r>
              <a:rPr b="1" i="0" lang="en-US" sz="1800" u="none" cap="none" strike="noStrike">
                <a:solidFill>
                  <a:srgbClr val="6B5FD1"/>
                </a:solidFill>
                <a:latin typeface="Hind"/>
                <a:ea typeface="Hind"/>
                <a:cs typeface="Hind"/>
                <a:sym typeface="Hind"/>
              </a:rPr>
              <a:t>SNOMED</a:t>
            </a:r>
            <a:endParaRPr b="0" i="0" sz="1800" u="none" cap="none" strike="noStrike">
              <a:solidFill>
                <a:schemeClr val="dk1"/>
              </a:solidFill>
              <a:latin typeface="Calibri"/>
              <a:ea typeface="Calibri"/>
              <a:cs typeface="Calibri"/>
              <a:sym typeface="Calibri"/>
            </a:endParaRPr>
          </a:p>
        </p:txBody>
      </p:sp>
      <p:sp>
        <p:nvSpPr>
          <p:cNvPr id="107" name="Google Shape;107;p7"/>
          <p:cNvSpPr/>
          <p:nvPr/>
        </p:nvSpPr>
        <p:spPr>
          <a:xfrm>
            <a:off x="3200400" y="1307592"/>
            <a:ext cx="512064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A3A3A"/>
              </a:buClr>
              <a:buSzPts val="1600"/>
              <a:buFont typeface="Hind"/>
              <a:buNone/>
            </a:pPr>
            <a:r>
              <a:rPr b="0" i="0" lang="en-US" sz="1600" u="none" cap="none" strike="noStrike">
                <a:solidFill>
                  <a:srgbClr val="3A3A3A"/>
                </a:solidFill>
                <a:latin typeface="Hind"/>
                <a:ea typeface="Hind"/>
                <a:cs typeface="Hind"/>
                <a:sym typeface="Hind"/>
              </a:rPr>
              <a:t>Más de </a:t>
            </a:r>
            <a:r>
              <a:rPr lang="en-US" sz="1600">
                <a:solidFill>
                  <a:srgbClr val="3A3A3A"/>
                </a:solidFill>
                <a:latin typeface="Hind"/>
                <a:ea typeface="Hind"/>
                <a:cs typeface="Hind"/>
                <a:sym typeface="Hind"/>
              </a:rPr>
              <a:t>cinco</a:t>
            </a:r>
            <a:r>
              <a:rPr b="0" i="0" lang="en-US" sz="1600" u="none" cap="none" strike="noStrike">
                <a:solidFill>
                  <a:srgbClr val="3A3A3A"/>
                </a:solidFill>
                <a:latin typeface="Hind"/>
                <a:ea typeface="Hind"/>
                <a:cs typeface="Hind"/>
                <a:sym typeface="Hind"/>
              </a:rPr>
              <a:t> décadas</a:t>
            </a:r>
            <a:endParaRPr b="0" i="0" sz="1600" u="none" cap="none" strike="noStrike">
              <a:solidFill>
                <a:schemeClr val="dk1"/>
              </a:solidFill>
              <a:latin typeface="Calibri"/>
              <a:ea typeface="Calibri"/>
              <a:cs typeface="Calibri"/>
              <a:sym typeface="Calibri"/>
            </a:endParaRPr>
          </a:p>
        </p:txBody>
      </p:sp>
      <p:sp>
        <p:nvSpPr>
          <p:cNvPr id="108" name="Google Shape;108;p7"/>
          <p:cNvSpPr/>
          <p:nvPr/>
        </p:nvSpPr>
        <p:spPr>
          <a:xfrm>
            <a:off x="548640" y="1828800"/>
            <a:ext cx="8046720" cy="502920"/>
          </a:xfrm>
          <a:prstGeom prst="rect">
            <a:avLst/>
          </a:prstGeom>
          <a:solidFill>
            <a:srgbClr val="FFFFFF"/>
          </a:solidFill>
          <a:ln cap="flat" cmpd="sng" w="9525">
            <a:solidFill>
              <a:srgbClr val="E4E2F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7"/>
          <p:cNvSpPr/>
          <p:nvPr/>
        </p:nvSpPr>
        <p:spPr>
          <a:xfrm>
            <a:off x="822960" y="1901952"/>
            <a:ext cx="228600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5FD1"/>
              </a:buClr>
              <a:buSzPts val="1800"/>
              <a:buFont typeface="Hind"/>
              <a:buNone/>
            </a:pPr>
            <a:r>
              <a:rPr b="1" i="0" lang="en-US" sz="1800" u="none" cap="none" strike="noStrike">
                <a:solidFill>
                  <a:srgbClr val="6B5FD1"/>
                </a:solidFill>
                <a:latin typeface="Hind"/>
                <a:ea typeface="Hind"/>
                <a:cs typeface="Hind"/>
                <a:sym typeface="Hind"/>
              </a:rPr>
              <a:t>FIBO</a:t>
            </a:r>
            <a:endParaRPr b="0" i="0" sz="1800" u="none" cap="none" strike="noStrike">
              <a:solidFill>
                <a:schemeClr val="dk1"/>
              </a:solidFill>
              <a:latin typeface="Calibri"/>
              <a:ea typeface="Calibri"/>
              <a:cs typeface="Calibri"/>
              <a:sym typeface="Calibri"/>
            </a:endParaRPr>
          </a:p>
        </p:txBody>
      </p:sp>
      <p:sp>
        <p:nvSpPr>
          <p:cNvPr id="110" name="Google Shape;110;p7"/>
          <p:cNvSpPr/>
          <p:nvPr/>
        </p:nvSpPr>
        <p:spPr>
          <a:xfrm>
            <a:off x="3200400" y="1901952"/>
            <a:ext cx="512064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A3A3A"/>
              </a:buClr>
              <a:buSzPts val="1600"/>
              <a:buFont typeface="Hind"/>
              <a:buNone/>
            </a:pPr>
            <a:r>
              <a:rPr b="0" i="0" lang="en-US" sz="1600" u="none" cap="none" strike="noStrike">
                <a:solidFill>
                  <a:srgbClr val="3A3A3A"/>
                </a:solidFill>
                <a:latin typeface="Hind"/>
                <a:ea typeface="Hind"/>
                <a:cs typeface="Hind"/>
                <a:sym typeface="Hind"/>
              </a:rPr>
              <a:t>Más de una década</a:t>
            </a:r>
            <a:endParaRPr b="0" i="0" sz="1600" u="none" cap="none" strike="noStrike">
              <a:solidFill>
                <a:schemeClr val="dk1"/>
              </a:solidFill>
              <a:latin typeface="Calibri"/>
              <a:ea typeface="Calibri"/>
              <a:cs typeface="Calibri"/>
              <a:sym typeface="Calibri"/>
            </a:endParaRPr>
          </a:p>
        </p:txBody>
      </p:sp>
      <p:sp>
        <p:nvSpPr>
          <p:cNvPr id="111" name="Google Shape;111;p7"/>
          <p:cNvSpPr/>
          <p:nvPr/>
        </p:nvSpPr>
        <p:spPr>
          <a:xfrm>
            <a:off x="548640" y="2423160"/>
            <a:ext cx="8046720" cy="502920"/>
          </a:xfrm>
          <a:prstGeom prst="rect">
            <a:avLst/>
          </a:prstGeom>
          <a:solidFill>
            <a:srgbClr val="FFFFFF"/>
          </a:solidFill>
          <a:ln cap="flat" cmpd="sng" w="9525">
            <a:solidFill>
              <a:srgbClr val="E4E2F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7"/>
          <p:cNvSpPr/>
          <p:nvPr/>
        </p:nvSpPr>
        <p:spPr>
          <a:xfrm>
            <a:off x="822960" y="2496312"/>
            <a:ext cx="228600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5FD1"/>
              </a:buClr>
              <a:buSzPts val="1800"/>
              <a:buFont typeface="Hind"/>
              <a:buNone/>
            </a:pPr>
            <a:r>
              <a:rPr b="1" i="0" lang="en-US" sz="1800" u="none" cap="none" strike="noStrike">
                <a:solidFill>
                  <a:srgbClr val="6B5FD1"/>
                </a:solidFill>
                <a:latin typeface="Hind"/>
                <a:ea typeface="Hind"/>
                <a:cs typeface="Hind"/>
                <a:sym typeface="Hind"/>
              </a:rPr>
              <a:t>FHIR</a:t>
            </a:r>
            <a:endParaRPr b="0" i="0" sz="1800" u="none" cap="none" strike="noStrike">
              <a:solidFill>
                <a:schemeClr val="dk1"/>
              </a:solidFill>
              <a:latin typeface="Calibri"/>
              <a:ea typeface="Calibri"/>
              <a:cs typeface="Calibri"/>
              <a:sym typeface="Calibri"/>
            </a:endParaRPr>
          </a:p>
        </p:txBody>
      </p:sp>
      <p:sp>
        <p:nvSpPr>
          <p:cNvPr id="113" name="Google Shape;113;p7"/>
          <p:cNvSpPr/>
          <p:nvPr/>
        </p:nvSpPr>
        <p:spPr>
          <a:xfrm>
            <a:off x="3200400" y="2496312"/>
            <a:ext cx="512064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A3A3A"/>
              </a:buClr>
              <a:buSzPts val="1600"/>
              <a:buFont typeface="Hind"/>
              <a:buNone/>
            </a:pPr>
            <a:r>
              <a:rPr b="0" i="0" lang="en-US" sz="1600" u="none" cap="none" strike="noStrike">
                <a:solidFill>
                  <a:srgbClr val="3A3A3A"/>
                </a:solidFill>
                <a:latin typeface="Hind"/>
                <a:ea typeface="Hind"/>
                <a:cs typeface="Hind"/>
                <a:sym typeface="Hind"/>
              </a:rPr>
              <a:t>Más de una década</a:t>
            </a:r>
            <a:endParaRPr b="0" i="0" sz="1600" u="none" cap="none" strike="noStrike">
              <a:solidFill>
                <a:schemeClr val="dk1"/>
              </a:solidFill>
              <a:latin typeface="Calibri"/>
              <a:ea typeface="Calibri"/>
              <a:cs typeface="Calibri"/>
              <a:sym typeface="Calibri"/>
            </a:endParaRPr>
          </a:p>
        </p:txBody>
      </p:sp>
      <p:sp>
        <p:nvSpPr>
          <p:cNvPr id="114" name="Google Shape;114;p7"/>
          <p:cNvSpPr/>
          <p:nvPr/>
        </p:nvSpPr>
        <p:spPr>
          <a:xfrm>
            <a:off x="548640" y="3017520"/>
            <a:ext cx="8046720" cy="502920"/>
          </a:xfrm>
          <a:prstGeom prst="rect">
            <a:avLst/>
          </a:prstGeom>
          <a:solidFill>
            <a:srgbClr val="2D2D2D"/>
          </a:solidFill>
          <a:ln cap="flat" cmpd="sng" w="9525">
            <a:solidFill>
              <a:srgbClr val="2D2D2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7"/>
          <p:cNvSpPr/>
          <p:nvPr/>
        </p:nvSpPr>
        <p:spPr>
          <a:xfrm>
            <a:off x="822960" y="3090672"/>
            <a:ext cx="228600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96F0"/>
              </a:buClr>
              <a:buSzPts val="1800"/>
              <a:buFont typeface="Hind"/>
              <a:buNone/>
            </a:pPr>
            <a:r>
              <a:rPr b="1" i="0" lang="en-US" sz="1800" u="none" cap="none" strike="noStrike">
                <a:solidFill>
                  <a:srgbClr val="A096F0"/>
                </a:solidFill>
                <a:latin typeface="Hind"/>
                <a:ea typeface="Hind"/>
                <a:cs typeface="Hind"/>
                <a:sym typeface="Hind"/>
              </a:rPr>
              <a:t>ChatGPT</a:t>
            </a:r>
            <a:endParaRPr b="0" i="0" sz="1800" u="none" cap="none" strike="noStrike">
              <a:solidFill>
                <a:schemeClr val="dk1"/>
              </a:solidFill>
              <a:latin typeface="Calibri"/>
              <a:ea typeface="Calibri"/>
              <a:cs typeface="Calibri"/>
              <a:sym typeface="Calibri"/>
            </a:endParaRPr>
          </a:p>
        </p:txBody>
      </p:sp>
      <p:sp>
        <p:nvSpPr>
          <p:cNvPr id="116" name="Google Shape;116;p7"/>
          <p:cNvSpPr/>
          <p:nvPr/>
        </p:nvSpPr>
        <p:spPr>
          <a:xfrm>
            <a:off x="3200400" y="3090672"/>
            <a:ext cx="512064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CFCFCF"/>
              </a:buClr>
              <a:buSzPts val="1600"/>
              <a:buFont typeface="Hind"/>
              <a:buNone/>
            </a:pPr>
            <a:r>
              <a:rPr b="0" i="0" lang="en-US" sz="1600" u="none" cap="none" strike="noStrike">
                <a:solidFill>
                  <a:srgbClr val="CFCFCF"/>
                </a:solidFill>
                <a:latin typeface="Hind"/>
                <a:ea typeface="Hind"/>
                <a:cs typeface="Hind"/>
                <a:sym typeface="Hind"/>
              </a:rPr>
              <a:t>2022</a:t>
            </a:r>
            <a:endParaRPr b="0" i="0" sz="1600" u="none" cap="none" strike="noStrike">
              <a:solidFill>
                <a:schemeClr val="dk1"/>
              </a:solidFill>
              <a:latin typeface="Calibri"/>
              <a:ea typeface="Calibri"/>
              <a:cs typeface="Calibri"/>
              <a:sym typeface="Calibri"/>
            </a:endParaRPr>
          </a:p>
        </p:txBody>
      </p:sp>
      <p:sp>
        <p:nvSpPr>
          <p:cNvPr id="117" name="Google Shape;117;p7"/>
          <p:cNvSpPr/>
          <p:nvPr/>
        </p:nvSpPr>
        <p:spPr>
          <a:xfrm>
            <a:off x="548640" y="3794760"/>
            <a:ext cx="8046720" cy="777240"/>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Clr>
                <a:srgbClr val="6B5FD1"/>
              </a:buClr>
              <a:buSzPts val="2200"/>
              <a:buFont typeface="Hind"/>
              <a:buNone/>
            </a:pPr>
            <a:r>
              <a:rPr b="1" i="0" lang="en-US" sz="2200" u="none" cap="none" strike="noStrike">
                <a:solidFill>
                  <a:srgbClr val="6B5FD1"/>
                </a:solidFill>
                <a:latin typeface="Hind"/>
                <a:ea typeface="Hind"/>
                <a:cs typeface="Hind"/>
                <a:sym typeface="Hind"/>
              </a:rPr>
              <a:t>No es que todos empezaron ahora.</a:t>
            </a:r>
            <a:endParaRPr b="0" i="0" sz="22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6B5FD1"/>
              </a:buClr>
              <a:buSzPts val="2200"/>
              <a:buFont typeface="Hind"/>
              <a:buNone/>
            </a:pPr>
            <a:r>
              <a:rPr b="1" i="0" lang="en-US" sz="2200" u="none" cap="none" strike="noStrike">
                <a:solidFill>
                  <a:srgbClr val="6B5FD1"/>
                </a:solidFill>
                <a:latin typeface="Hind"/>
                <a:ea typeface="Hind"/>
                <a:cs typeface="Hind"/>
                <a:sym typeface="Hind"/>
              </a:rPr>
              <a:t>Es que todos se volvieron urgentes ahora.</a:t>
            </a:r>
            <a:endParaRPr b="0" i="0" sz="2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0D0D"/>
        </a:solidFill>
      </p:bgPr>
    </p:bg>
    <p:spTree>
      <p:nvGrpSpPr>
        <p:cNvPr id="122" name="Shape 122"/>
        <p:cNvGrpSpPr/>
        <p:nvPr/>
      </p:nvGrpSpPr>
      <p:grpSpPr>
        <a:xfrm>
          <a:off x="0" y="0"/>
          <a:ext cx="0" cy="0"/>
          <a:chOff x="0" y="0"/>
          <a:chExt cx="0" cy="0"/>
        </a:xfrm>
      </p:grpSpPr>
      <p:sp>
        <p:nvSpPr>
          <p:cNvPr id="123" name="Google Shape;123;p8"/>
          <p:cNvSpPr txBox="1"/>
          <p:nvPr/>
        </p:nvSpPr>
        <p:spPr>
          <a:xfrm>
            <a:off x="571500" y="571500"/>
            <a:ext cx="3714900" cy="14289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US" sz="1100">
                <a:solidFill>
                  <a:srgbClr val="8A8A8A"/>
                </a:solidFill>
                <a:latin typeface="Hind"/>
                <a:ea typeface="Hind"/>
                <a:cs typeface="Hind"/>
                <a:sym typeface="Hind"/>
              </a:rPr>
              <a:t>ANTES CON BI</a:t>
            </a:r>
            <a:endParaRPr b="1" sz="1100">
              <a:solidFill>
                <a:srgbClr val="8A8A8A"/>
              </a:solidFill>
              <a:latin typeface="Hind"/>
              <a:ea typeface="Hind"/>
              <a:cs typeface="Hind"/>
              <a:sym typeface="Hind"/>
            </a:endParaRPr>
          </a:p>
          <a:p>
            <a:pPr indent="0" lvl="0" marL="0" rtl="0" algn="l">
              <a:spcBef>
                <a:spcPts val="750"/>
              </a:spcBef>
              <a:spcAft>
                <a:spcPts val="0"/>
              </a:spcAft>
              <a:buNone/>
            </a:pPr>
            <a:r>
              <a:rPr b="0" lang="en-US" sz="1500">
                <a:solidFill>
                  <a:srgbClr val="D0D0D0"/>
                </a:solidFill>
                <a:latin typeface="Hind"/>
                <a:ea typeface="Hind"/>
                <a:cs typeface="Hind"/>
                <a:sym typeface="Hind"/>
              </a:rPr>
              <a:t>Un dato mal entendido producía un reporte malo.</a:t>
            </a:r>
            <a:endParaRPr b="0" sz="1500">
              <a:solidFill>
                <a:srgbClr val="D0D0D0"/>
              </a:solidFill>
              <a:latin typeface="Hind"/>
              <a:ea typeface="Hind"/>
              <a:cs typeface="Hind"/>
              <a:sym typeface="Hind"/>
            </a:endParaRPr>
          </a:p>
          <a:p>
            <a:pPr indent="0" lvl="0" marL="0" rtl="0" algn="l">
              <a:spcBef>
                <a:spcPts val="600"/>
              </a:spcBef>
              <a:spcAft>
                <a:spcPts val="0"/>
              </a:spcAft>
              <a:buNone/>
            </a:pPr>
            <a:r>
              <a:rPr i="1" lang="en-US" sz="1300">
                <a:solidFill>
                  <a:srgbClr val="6A6A6A"/>
                </a:solidFill>
                <a:latin typeface="Hind"/>
                <a:ea typeface="Hind"/>
                <a:cs typeface="Hind"/>
                <a:sym typeface="Hind"/>
              </a:rPr>
              <a:t>Alguien lo miraba y decía: "este número no me huele bien."</a:t>
            </a:r>
            <a:endParaRPr i="1" sz="1300">
              <a:solidFill>
                <a:srgbClr val="6A6A6A"/>
              </a:solidFill>
              <a:latin typeface="Hind"/>
              <a:ea typeface="Hind"/>
              <a:cs typeface="Hind"/>
              <a:sym typeface="Hind"/>
            </a:endParaRPr>
          </a:p>
        </p:txBody>
      </p:sp>
      <p:sp>
        <p:nvSpPr>
          <p:cNvPr id="124" name="Google Shape;124;p8"/>
          <p:cNvSpPr txBox="1"/>
          <p:nvPr/>
        </p:nvSpPr>
        <p:spPr>
          <a:xfrm>
            <a:off x="571500" y="2286000"/>
            <a:ext cx="3714900" cy="2286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US" sz="1100">
                <a:solidFill>
                  <a:srgbClr val="A096F0"/>
                </a:solidFill>
                <a:latin typeface="Hind"/>
                <a:ea typeface="Hind"/>
                <a:cs typeface="Hind"/>
                <a:sym typeface="Hind"/>
              </a:rPr>
              <a:t>HOY CON AI</a:t>
            </a:r>
            <a:endParaRPr b="1" sz="1100">
              <a:solidFill>
                <a:srgbClr val="A096F0"/>
              </a:solidFill>
              <a:latin typeface="Hind"/>
              <a:ea typeface="Hind"/>
              <a:cs typeface="Hind"/>
              <a:sym typeface="Hind"/>
            </a:endParaRPr>
          </a:p>
          <a:p>
            <a:pPr indent="0" lvl="0" marL="0" rtl="0" algn="l">
              <a:spcBef>
                <a:spcPts val="1125"/>
              </a:spcBef>
              <a:spcAft>
                <a:spcPts val="0"/>
              </a:spcAft>
              <a:buNone/>
            </a:pPr>
            <a:r>
              <a:rPr b="1" lang="en-US" sz="2800">
                <a:solidFill>
                  <a:srgbClr val="FFFFFF"/>
                </a:solidFill>
                <a:latin typeface="Hind"/>
                <a:ea typeface="Hind"/>
                <a:cs typeface="Hind"/>
                <a:sym typeface="Hind"/>
              </a:rPr>
              <a:t>La IA actúa sobre el </a:t>
            </a:r>
            <a:r>
              <a:rPr b="1" lang="en-US" sz="2800">
                <a:solidFill>
                  <a:srgbClr val="A096F0"/>
                </a:solidFill>
                <a:latin typeface="Hind"/>
                <a:ea typeface="Hind"/>
                <a:cs typeface="Hind"/>
                <a:sym typeface="Hind"/>
              </a:rPr>
              <a:t>significado</a:t>
            </a:r>
            <a:r>
              <a:rPr b="1" lang="en-US" sz="2800">
                <a:solidFill>
                  <a:srgbClr val="FFFFFF"/>
                </a:solidFill>
                <a:latin typeface="Hind"/>
                <a:ea typeface="Hind"/>
                <a:cs typeface="Hind"/>
                <a:sym typeface="Hind"/>
              </a:rPr>
              <a:t>.</a:t>
            </a:r>
            <a:endParaRPr b="1" sz="2800">
              <a:solidFill>
                <a:srgbClr val="FFFFFF"/>
              </a:solidFill>
              <a:latin typeface="Hind"/>
              <a:ea typeface="Hind"/>
              <a:cs typeface="Hind"/>
              <a:sym typeface="Hind"/>
            </a:endParaRPr>
          </a:p>
          <a:p>
            <a:pPr indent="0" lvl="0" marL="0" rtl="0" algn="l">
              <a:spcBef>
                <a:spcPts val="1125"/>
              </a:spcBef>
              <a:spcAft>
                <a:spcPts val="0"/>
              </a:spcAft>
              <a:buNone/>
            </a:pPr>
            <a:r>
              <a:rPr b="0" lang="en-US" sz="2000">
                <a:solidFill>
                  <a:srgbClr val="A5A5C5"/>
                </a:solidFill>
                <a:latin typeface="Hind"/>
                <a:ea typeface="Hind"/>
                <a:cs typeface="Hind"/>
                <a:sym typeface="Hind"/>
              </a:rPr>
              <a:t>Y el significado nunca se gobernó.</a:t>
            </a:r>
            <a:endParaRPr b="0" sz="2000">
              <a:solidFill>
                <a:srgbClr val="A5A5C5"/>
              </a:solidFill>
              <a:latin typeface="Hind"/>
              <a:ea typeface="Hind"/>
              <a:cs typeface="Hind"/>
              <a:sym typeface="Hind"/>
            </a:endParaRPr>
          </a:p>
        </p:txBody>
      </p:sp>
      <p:grpSp>
        <p:nvGrpSpPr>
          <p:cNvPr id="125" name="Google Shape;125;p8"/>
          <p:cNvGrpSpPr/>
          <p:nvPr/>
        </p:nvGrpSpPr>
        <p:grpSpPr>
          <a:xfrm>
            <a:off x="4857750" y="571500"/>
            <a:ext cx="3714900" cy="4000500"/>
            <a:chOff x="0" y="0"/>
            <a:chExt cx="3714900" cy="4000500"/>
          </a:xfrm>
        </p:grpSpPr>
        <p:sp>
          <p:nvSpPr>
            <p:cNvPr id="126" name="Google Shape;126;p8"/>
            <p:cNvSpPr/>
            <p:nvPr/>
          </p:nvSpPr>
          <p:spPr>
            <a:xfrm>
              <a:off x="0" y="0"/>
              <a:ext cx="3714900" cy="4000500"/>
            </a:xfrm>
            <a:prstGeom prst="roundRect">
              <a:avLst>
                <a:gd fmla="val 3076" name="adj"/>
              </a:avLst>
            </a:prstGeom>
            <a:solidFill>
              <a:srgbClr val="141426"/>
            </a:solidFill>
            <a:ln cap="flat" cmpd="sng" w="9525">
              <a:solidFill>
                <a:srgbClr val="2B2B4A"/>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27" name="Google Shape;127;p8"/>
            <p:cNvSpPr/>
            <p:nvPr/>
          </p:nvSpPr>
          <p:spPr>
            <a:xfrm>
              <a:off x="0" y="0"/>
              <a:ext cx="114300" cy="4000500"/>
            </a:xfrm>
            <a:custGeom>
              <a:rect b="b" l="l" r="r" t="t"/>
              <a:pathLst>
                <a:path extrusionOk="0" h="120000" w="120000">
                  <a:moveTo>
                    <a:pt x="0" y="3429"/>
                  </a:moveTo>
                  <a:cubicBezTo>
                    <a:pt x="0" y="1534"/>
                    <a:pt x="53700" y="0"/>
                    <a:pt x="120000" y="0"/>
                  </a:cubicBezTo>
                  <a:lnTo>
                    <a:pt x="120000" y="120000"/>
                  </a:lnTo>
                  <a:cubicBezTo>
                    <a:pt x="53700" y="120000"/>
                    <a:pt x="0" y="118466"/>
                    <a:pt x="0" y="116571"/>
                  </a:cubicBezTo>
                  <a:close/>
                </a:path>
              </a:pathLst>
            </a:custGeom>
            <a:solidFill>
              <a:srgbClr val="A096F0"/>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28" name="Google Shape;128;p8"/>
            <p:cNvSpPr txBox="1"/>
            <p:nvPr/>
          </p:nvSpPr>
          <p:spPr>
            <a:xfrm>
              <a:off x="285750" y="285750"/>
              <a:ext cx="3143400" cy="3429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US" sz="1600">
                  <a:solidFill>
                    <a:srgbClr val="A096F0"/>
                  </a:solidFill>
                  <a:latin typeface="Hind"/>
                  <a:ea typeface="Hind"/>
                  <a:cs typeface="Hind"/>
                  <a:sym typeface="Hind"/>
                </a:rPr>
                <a:t>Un cuidado: no son la misma maquinaria.</a:t>
              </a:r>
              <a:endParaRPr b="1" sz="1600">
                <a:solidFill>
                  <a:srgbClr val="A096F0"/>
                </a:solidFill>
                <a:latin typeface="Hind"/>
                <a:ea typeface="Hind"/>
                <a:cs typeface="Hind"/>
                <a:sym typeface="Hind"/>
              </a:endParaRPr>
            </a:p>
            <a:p>
              <a:pPr indent="0" lvl="0" marL="0" rtl="0" algn="l">
                <a:spcBef>
                  <a:spcPts val="1500"/>
                </a:spcBef>
                <a:spcAft>
                  <a:spcPts val="0"/>
                </a:spcAft>
                <a:buNone/>
              </a:pPr>
              <a:r>
                <a:rPr b="1" lang="en-US" sz="1200">
                  <a:solidFill>
                    <a:srgbClr val="FFFFFF"/>
                  </a:solidFill>
                  <a:latin typeface="Hind"/>
                  <a:ea typeface="Hind"/>
                  <a:cs typeface="Hind"/>
                  <a:sym typeface="Hind"/>
                </a:rPr>
                <a:t>• FIBO </a:t>
              </a:r>
              <a:r>
                <a:rPr b="0" lang="en-US" sz="1200">
                  <a:solidFill>
                    <a:srgbClr val="A5A5C5"/>
                  </a:solidFill>
                  <a:latin typeface="Hind"/>
                  <a:ea typeface="Hind"/>
                  <a:cs typeface="Hind"/>
                  <a:sym typeface="Hind"/>
                </a:rPr>
                <a:t>— Ontología formal</a:t>
              </a:r>
              <a:endParaRPr b="1" sz="1200">
                <a:solidFill>
                  <a:srgbClr val="FFFFFF"/>
                </a:solidFill>
                <a:latin typeface="Hind"/>
                <a:ea typeface="Hind"/>
                <a:cs typeface="Hind"/>
                <a:sym typeface="Hind"/>
              </a:endParaRPr>
            </a:p>
            <a:p>
              <a:pPr indent="0" lvl="0" marL="0" rtl="0" algn="l">
                <a:spcBef>
                  <a:spcPts val="900"/>
                </a:spcBef>
                <a:spcAft>
                  <a:spcPts val="0"/>
                </a:spcAft>
                <a:buNone/>
              </a:pPr>
              <a:r>
                <a:rPr b="1" lang="en-US" sz="1200">
                  <a:solidFill>
                    <a:srgbClr val="FFFFFF"/>
                  </a:solidFill>
                  <a:latin typeface="Hind"/>
                  <a:ea typeface="Hind"/>
                  <a:cs typeface="Hind"/>
                  <a:sym typeface="Hind"/>
                </a:rPr>
                <a:t>• OSI </a:t>
              </a:r>
              <a:r>
                <a:rPr b="0" lang="en-US" sz="1200">
                  <a:solidFill>
                    <a:srgbClr val="A5A5C5"/>
                  </a:solidFill>
                  <a:latin typeface="Hind"/>
                  <a:ea typeface="Hind"/>
                  <a:cs typeface="Hind"/>
                  <a:sym typeface="Hind"/>
                </a:rPr>
                <a:t>— Formato de intercambio</a:t>
              </a:r>
              <a:endParaRPr b="1" sz="1200">
                <a:solidFill>
                  <a:srgbClr val="FFFFFF"/>
                </a:solidFill>
                <a:latin typeface="Hind"/>
                <a:ea typeface="Hind"/>
                <a:cs typeface="Hind"/>
                <a:sym typeface="Hind"/>
              </a:endParaRPr>
            </a:p>
            <a:p>
              <a:pPr indent="0" lvl="0" marL="0" rtl="0" algn="l">
                <a:spcBef>
                  <a:spcPts val="900"/>
                </a:spcBef>
                <a:spcAft>
                  <a:spcPts val="0"/>
                </a:spcAft>
                <a:buNone/>
              </a:pPr>
              <a:r>
                <a:rPr b="1" lang="en-US" sz="1200">
                  <a:solidFill>
                    <a:srgbClr val="FFFFFF"/>
                  </a:solidFill>
                  <a:latin typeface="Hind"/>
                  <a:ea typeface="Hind"/>
                  <a:cs typeface="Hind"/>
                  <a:sym typeface="Hind"/>
                </a:rPr>
                <a:t>• FHIR </a:t>
              </a:r>
              <a:r>
                <a:rPr b="0" lang="en-US" sz="1200">
                  <a:solidFill>
                    <a:srgbClr val="A5A5C5"/>
                  </a:solidFill>
                  <a:latin typeface="Hind"/>
                  <a:ea typeface="Hind"/>
                  <a:cs typeface="Hind"/>
                  <a:sym typeface="Hind"/>
                </a:rPr>
                <a:t>— Estándar con terminología</a:t>
              </a:r>
              <a:endParaRPr b="1" sz="1200">
                <a:solidFill>
                  <a:srgbClr val="FFFFFF"/>
                </a:solidFill>
                <a:latin typeface="Hind"/>
                <a:ea typeface="Hind"/>
                <a:cs typeface="Hind"/>
                <a:sym typeface="Hind"/>
              </a:endParaRPr>
            </a:p>
            <a:p>
              <a:pPr indent="0" lvl="0" marL="0" rtl="0" algn="l">
                <a:spcBef>
                  <a:spcPts val="1500"/>
                </a:spcBef>
                <a:spcAft>
                  <a:spcPts val="0"/>
                </a:spcAft>
                <a:buNone/>
              </a:pPr>
              <a:r>
                <a:rPr b="1" lang="en-US" sz="1600">
                  <a:solidFill>
                    <a:srgbClr val="FFFFFF"/>
                  </a:solidFill>
                  <a:latin typeface="Hind"/>
                  <a:ea typeface="Hind"/>
                  <a:cs typeface="Hind"/>
                  <a:sym typeface="Hind"/>
                </a:rPr>
                <a:t>Lo que comparten no es el mecanismo. Es el reconocimiento de que hay que gobernar el significado.</a:t>
              </a:r>
              <a:endParaRPr b="1" sz="1600">
                <a:solidFill>
                  <a:srgbClr val="FFFFFF"/>
                </a:solidFill>
                <a:latin typeface="Hind"/>
                <a:ea typeface="Hind"/>
                <a:cs typeface="Hind"/>
                <a:sym typeface="Hind"/>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2026-07-16T17:56:58Z</dcterms:created>
  <dc:creator>Paul Fervoy</dc:creator>
</cp:coreProperties>
</file>